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sldIdLst>
    <p:sldId id="256" r:id="rId2"/>
    <p:sldId id="257" r:id="rId3"/>
  </p:sldIdLst>
  <p:sldSz cx="28800425" cy="43200638"/>
  <p:notesSz cx="6669088"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06" userDrawn="1">
          <p15:clr>
            <a:srgbClr val="A4A3A4"/>
          </p15:clr>
        </p15:guide>
        <p15:guide id="2" pos="90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F0D9"/>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9828" autoAdjust="0"/>
    <p:restoredTop sz="95934"/>
  </p:normalViewPr>
  <p:slideViewPr>
    <p:cSldViewPr snapToGrid="0" snapToObjects="1">
      <p:cViewPr varScale="1">
        <p:scale>
          <a:sx n="17" d="100"/>
          <a:sy n="17" d="100"/>
        </p:scale>
        <p:origin x="1080" y="132"/>
      </p:cViewPr>
      <p:guideLst>
        <p:guide orient="horz" pos="13606"/>
        <p:guide pos="90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0032" y="7070108"/>
            <a:ext cx="24480361" cy="15040222"/>
          </a:xfrm>
        </p:spPr>
        <p:txBody>
          <a:bodyPr anchor="b"/>
          <a:lstStyle>
            <a:lvl1pPr algn="ctr">
              <a:defRPr sz="18898"/>
            </a:lvl1pPr>
          </a:lstStyle>
          <a:p>
            <a:r>
              <a:rPr lang="en-US"/>
              <a:t>Click to edit Master title style</a:t>
            </a:r>
            <a:endParaRPr lang="en-US" dirty="0"/>
          </a:p>
        </p:txBody>
      </p:sp>
      <p:sp>
        <p:nvSpPr>
          <p:cNvPr id="3" name="Subtitle 2"/>
          <p:cNvSpPr>
            <a:spLocks noGrp="1"/>
          </p:cNvSpPr>
          <p:nvPr>
            <p:ph type="subTitle" idx="1"/>
          </p:nvPr>
        </p:nvSpPr>
        <p:spPr>
          <a:xfrm>
            <a:off x="3600053" y="22690338"/>
            <a:ext cx="21600319" cy="10430151"/>
          </a:xfrm>
        </p:spPr>
        <p:txBody>
          <a:bodyPr/>
          <a:lstStyle>
            <a:lvl1pPr marL="0" indent="0" algn="ctr">
              <a:buNone/>
              <a:defRPr sz="7559"/>
            </a:lvl1pPr>
            <a:lvl2pPr marL="1440043" indent="0" algn="ctr">
              <a:buNone/>
              <a:defRPr sz="6299"/>
            </a:lvl2pPr>
            <a:lvl3pPr marL="2880086" indent="0" algn="ctr">
              <a:buNone/>
              <a:defRPr sz="5669"/>
            </a:lvl3pPr>
            <a:lvl4pPr marL="4320129" indent="0" algn="ctr">
              <a:buNone/>
              <a:defRPr sz="5040"/>
            </a:lvl4pPr>
            <a:lvl5pPr marL="5760171" indent="0" algn="ctr">
              <a:buNone/>
              <a:defRPr sz="5040"/>
            </a:lvl5pPr>
            <a:lvl6pPr marL="7200214" indent="0" algn="ctr">
              <a:buNone/>
              <a:defRPr sz="5040"/>
            </a:lvl6pPr>
            <a:lvl7pPr marL="8640257" indent="0" algn="ctr">
              <a:buNone/>
              <a:defRPr sz="5040"/>
            </a:lvl7pPr>
            <a:lvl8pPr marL="10080300" indent="0" algn="ctr">
              <a:buNone/>
              <a:defRPr sz="5040"/>
            </a:lvl8pPr>
            <a:lvl9pPr marL="11520343" indent="0" algn="ctr">
              <a:buNone/>
              <a:defRPr sz="504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454841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672467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610306" y="2300034"/>
            <a:ext cx="6210092" cy="366105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980031" y="2300034"/>
            <a:ext cx="18270270" cy="366105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4166118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431923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65030" y="10770172"/>
            <a:ext cx="24840367" cy="17970262"/>
          </a:xfrm>
        </p:spPr>
        <p:txBody>
          <a:bodyPr anchor="b"/>
          <a:lstStyle>
            <a:lvl1pPr>
              <a:defRPr sz="18898"/>
            </a:lvl1pPr>
          </a:lstStyle>
          <a:p>
            <a:r>
              <a:rPr lang="en-US"/>
              <a:t>Click to edit Master title style</a:t>
            </a:r>
            <a:endParaRPr lang="en-US" dirty="0"/>
          </a:p>
        </p:txBody>
      </p:sp>
      <p:sp>
        <p:nvSpPr>
          <p:cNvPr id="3" name="Text Placeholder 2"/>
          <p:cNvSpPr>
            <a:spLocks noGrp="1"/>
          </p:cNvSpPr>
          <p:nvPr>
            <p:ph type="body" idx="1"/>
          </p:nvPr>
        </p:nvSpPr>
        <p:spPr>
          <a:xfrm>
            <a:off x="1965030" y="28910440"/>
            <a:ext cx="24840367" cy="9450136"/>
          </a:xfrm>
        </p:spPr>
        <p:txBody>
          <a:bodyPr/>
          <a:lstStyle>
            <a:lvl1pPr marL="0" indent="0">
              <a:buNone/>
              <a:defRPr sz="7559">
                <a:solidFill>
                  <a:schemeClr val="tx1"/>
                </a:solidFill>
              </a:defRPr>
            </a:lvl1pPr>
            <a:lvl2pPr marL="1440043" indent="0">
              <a:buNone/>
              <a:defRPr sz="6299">
                <a:solidFill>
                  <a:schemeClr val="tx1">
                    <a:tint val="75000"/>
                  </a:schemeClr>
                </a:solidFill>
              </a:defRPr>
            </a:lvl2pPr>
            <a:lvl3pPr marL="2880086" indent="0">
              <a:buNone/>
              <a:defRPr sz="5669">
                <a:solidFill>
                  <a:schemeClr val="tx1">
                    <a:tint val="75000"/>
                  </a:schemeClr>
                </a:solidFill>
              </a:defRPr>
            </a:lvl3pPr>
            <a:lvl4pPr marL="4320129" indent="0">
              <a:buNone/>
              <a:defRPr sz="5040">
                <a:solidFill>
                  <a:schemeClr val="tx1">
                    <a:tint val="75000"/>
                  </a:schemeClr>
                </a:solidFill>
              </a:defRPr>
            </a:lvl4pPr>
            <a:lvl5pPr marL="5760171" indent="0">
              <a:buNone/>
              <a:defRPr sz="5040">
                <a:solidFill>
                  <a:schemeClr val="tx1">
                    <a:tint val="75000"/>
                  </a:schemeClr>
                </a:solidFill>
              </a:defRPr>
            </a:lvl5pPr>
            <a:lvl6pPr marL="7200214" indent="0">
              <a:buNone/>
              <a:defRPr sz="5040">
                <a:solidFill>
                  <a:schemeClr val="tx1">
                    <a:tint val="75000"/>
                  </a:schemeClr>
                </a:solidFill>
              </a:defRPr>
            </a:lvl6pPr>
            <a:lvl7pPr marL="8640257" indent="0">
              <a:buNone/>
              <a:defRPr sz="5040">
                <a:solidFill>
                  <a:schemeClr val="tx1">
                    <a:tint val="75000"/>
                  </a:schemeClr>
                </a:solidFill>
              </a:defRPr>
            </a:lvl7pPr>
            <a:lvl8pPr marL="10080300" indent="0">
              <a:buNone/>
              <a:defRPr sz="5040">
                <a:solidFill>
                  <a:schemeClr val="tx1">
                    <a:tint val="75000"/>
                  </a:schemeClr>
                </a:solidFill>
              </a:defRPr>
            </a:lvl8pPr>
            <a:lvl9pPr marL="11520343" indent="0">
              <a:buNone/>
              <a:defRPr sz="504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590427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80029" y="11500170"/>
            <a:ext cx="12240181" cy="27410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4580215" y="11500170"/>
            <a:ext cx="12240181" cy="27410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F384D3-BD68-D045-BB96-14DF123A789F}"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6645141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83780" y="2300044"/>
            <a:ext cx="24840367" cy="8350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983784" y="10590160"/>
            <a:ext cx="12183928" cy="5190073"/>
          </a:xfrm>
        </p:spPr>
        <p:txBody>
          <a:bodyPr anchor="b"/>
          <a:lstStyle>
            <a:lvl1pPr marL="0" indent="0">
              <a:buNone/>
              <a:defRPr sz="7559" b="1"/>
            </a:lvl1pPr>
            <a:lvl2pPr marL="1440043" indent="0">
              <a:buNone/>
              <a:defRPr sz="6299" b="1"/>
            </a:lvl2pPr>
            <a:lvl3pPr marL="2880086" indent="0">
              <a:buNone/>
              <a:defRPr sz="5669" b="1"/>
            </a:lvl3pPr>
            <a:lvl4pPr marL="4320129" indent="0">
              <a:buNone/>
              <a:defRPr sz="5040" b="1"/>
            </a:lvl4pPr>
            <a:lvl5pPr marL="5760171" indent="0">
              <a:buNone/>
              <a:defRPr sz="5040" b="1"/>
            </a:lvl5pPr>
            <a:lvl6pPr marL="7200214" indent="0">
              <a:buNone/>
              <a:defRPr sz="5040" b="1"/>
            </a:lvl6pPr>
            <a:lvl7pPr marL="8640257" indent="0">
              <a:buNone/>
              <a:defRPr sz="5040" b="1"/>
            </a:lvl7pPr>
            <a:lvl8pPr marL="10080300" indent="0">
              <a:buNone/>
              <a:defRPr sz="5040" b="1"/>
            </a:lvl8pPr>
            <a:lvl9pPr marL="11520343" indent="0">
              <a:buNone/>
              <a:defRPr sz="5040" b="1"/>
            </a:lvl9pPr>
          </a:lstStyle>
          <a:p>
            <a:pPr lvl="0"/>
            <a:r>
              <a:rPr lang="en-US"/>
              <a:t>Click to edit Master text styles</a:t>
            </a:r>
          </a:p>
        </p:txBody>
      </p:sp>
      <p:sp>
        <p:nvSpPr>
          <p:cNvPr id="4" name="Content Placeholder 3"/>
          <p:cNvSpPr>
            <a:spLocks noGrp="1"/>
          </p:cNvSpPr>
          <p:nvPr>
            <p:ph sz="half" idx="2"/>
          </p:nvPr>
        </p:nvSpPr>
        <p:spPr>
          <a:xfrm>
            <a:off x="1983784" y="15780233"/>
            <a:ext cx="12183928" cy="232103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4580217" y="10590160"/>
            <a:ext cx="12243932" cy="5190073"/>
          </a:xfrm>
        </p:spPr>
        <p:txBody>
          <a:bodyPr anchor="b"/>
          <a:lstStyle>
            <a:lvl1pPr marL="0" indent="0">
              <a:buNone/>
              <a:defRPr sz="7559" b="1"/>
            </a:lvl1pPr>
            <a:lvl2pPr marL="1440043" indent="0">
              <a:buNone/>
              <a:defRPr sz="6299" b="1"/>
            </a:lvl2pPr>
            <a:lvl3pPr marL="2880086" indent="0">
              <a:buNone/>
              <a:defRPr sz="5669" b="1"/>
            </a:lvl3pPr>
            <a:lvl4pPr marL="4320129" indent="0">
              <a:buNone/>
              <a:defRPr sz="5040" b="1"/>
            </a:lvl4pPr>
            <a:lvl5pPr marL="5760171" indent="0">
              <a:buNone/>
              <a:defRPr sz="5040" b="1"/>
            </a:lvl5pPr>
            <a:lvl6pPr marL="7200214" indent="0">
              <a:buNone/>
              <a:defRPr sz="5040" b="1"/>
            </a:lvl6pPr>
            <a:lvl7pPr marL="8640257" indent="0">
              <a:buNone/>
              <a:defRPr sz="5040" b="1"/>
            </a:lvl7pPr>
            <a:lvl8pPr marL="10080300" indent="0">
              <a:buNone/>
              <a:defRPr sz="5040" b="1"/>
            </a:lvl8pPr>
            <a:lvl9pPr marL="11520343" indent="0">
              <a:buNone/>
              <a:defRPr sz="5040" b="1"/>
            </a:lvl9pPr>
          </a:lstStyle>
          <a:p>
            <a:pPr lvl="0"/>
            <a:r>
              <a:rPr lang="en-US"/>
              <a:t>Click to edit Master text styles</a:t>
            </a:r>
          </a:p>
        </p:txBody>
      </p:sp>
      <p:sp>
        <p:nvSpPr>
          <p:cNvPr id="6" name="Content Placeholder 5"/>
          <p:cNvSpPr>
            <a:spLocks noGrp="1"/>
          </p:cNvSpPr>
          <p:nvPr>
            <p:ph sz="quarter" idx="4"/>
          </p:nvPr>
        </p:nvSpPr>
        <p:spPr>
          <a:xfrm>
            <a:off x="14580217" y="15780233"/>
            <a:ext cx="12243932" cy="232103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F384D3-BD68-D045-BB96-14DF123A789F}" type="datetimeFigureOut">
              <a:rPr lang="en-US" smtClean="0"/>
              <a:t>5/26/2026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806246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F384D3-BD68-D045-BB96-14DF123A789F}" type="datetimeFigureOut">
              <a:rPr lang="en-US" smtClean="0"/>
              <a:t>5/26/2026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1132435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F384D3-BD68-D045-BB96-14DF123A789F}" type="datetimeFigureOut">
              <a:rPr lang="en-US" smtClean="0"/>
              <a:t>5/26/2026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198921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3780" y="2880042"/>
            <a:ext cx="9288887" cy="10080149"/>
          </a:xfrm>
        </p:spPr>
        <p:txBody>
          <a:bodyPr anchor="b"/>
          <a:lstStyle>
            <a:lvl1pPr>
              <a:defRPr sz="10079"/>
            </a:lvl1pPr>
          </a:lstStyle>
          <a:p>
            <a:r>
              <a:rPr lang="en-US"/>
              <a:t>Click to edit Master title style</a:t>
            </a:r>
            <a:endParaRPr lang="en-US" dirty="0"/>
          </a:p>
        </p:txBody>
      </p:sp>
      <p:sp>
        <p:nvSpPr>
          <p:cNvPr id="3" name="Content Placeholder 2"/>
          <p:cNvSpPr>
            <a:spLocks noGrp="1"/>
          </p:cNvSpPr>
          <p:nvPr>
            <p:ph idx="1"/>
          </p:nvPr>
        </p:nvSpPr>
        <p:spPr>
          <a:xfrm>
            <a:off x="12243932" y="6220102"/>
            <a:ext cx="14580215" cy="30700453"/>
          </a:xfrm>
        </p:spPr>
        <p:txBody>
          <a:bodyPr/>
          <a:lstStyle>
            <a:lvl1pPr>
              <a:defRPr sz="10079"/>
            </a:lvl1pPr>
            <a:lvl2pPr>
              <a:defRPr sz="8819"/>
            </a:lvl2pPr>
            <a:lvl3pPr>
              <a:defRPr sz="7559"/>
            </a:lvl3pPr>
            <a:lvl4pPr>
              <a:defRPr sz="6299"/>
            </a:lvl4pPr>
            <a:lvl5pPr>
              <a:defRPr sz="6299"/>
            </a:lvl5pPr>
            <a:lvl6pPr>
              <a:defRPr sz="6299"/>
            </a:lvl6pPr>
            <a:lvl7pPr>
              <a:defRPr sz="6299"/>
            </a:lvl7pPr>
            <a:lvl8pPr>
              <a:defRPr sz="6299"/>
            </a:lvl8pPr>
            <a:lvl9pPr>
              <a:defRPr sz="62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83780" y="12960191"/>
            <a:ext cx="9288887" cy="24010358"/>
          </a:xfrm>
        </p:spPr>
        <p:txBody>
          <a:bodyPr/>
          <a:lstStyle>
            <a:lvl1pPr marL="0" indent="0">
              <a:buNone/>
              <a:defRPr sz="5040"/>
            </a:lvl1pPr>
            <a:lvl2pPr marL="1440043" indent="0">
              <a:buNone/>
              <a:defRPr sz="4410"/>
            </a:lvl2pPr>
            <a:lvl3pPr marL="2880086" indent="0">
              <a:buNone/>
              <a:defRPr sz="3780"/>
            </a:lvl3pPr>
            <a:lvl4pPr marL="4320129" indent="0">
              <a:buNone/>
              <a:defRPr sz="3150"/>
            </a:lvl4pPr>
            <a:lvl5pPr marL="5760171" indent="0">
              <a:buNone/>
              <a:defRPr sz="3150"/>
            </a:lvl5pPr>
            <a:lvl6pPr marL="7200214" indent="0">
              <a:buNone/>
              <a:defRPr sz="3150"/>
            </a:lvl6pPr>
            <a:lvl7pPr marL="8640257" indent="0">
              <a:buNone/>
              <a:defRPr sz="3150"/>
            </a:lvl7pPr>
            <a:lvl8pPr marL="10080300" indent="0">
              <a:buNone/>
              <a:defRPr sz="3150"/>
            </a:lvl8pPr>
            <a:lvl9pPr marL="11520343" indent="0">
              <a:buNone/>
              <a:defRPr sz="3150"/>
            </a:lvl9pPr>
          </a:lstStyle>
          <a:p>
            <a:pPr lvl="0"/>
            <a:r>
              <a:rPr lang="en-US"/>
              <a:t>Click to edit Master text styles</a:t>
            </a:r>
          </a:p>
        </p:txBody>
      </p:sp>
      <p:sp>
        <p:nvSpPr>
          <p:cNvPr id="5" name="Date Placeholder 4"/>
          <p:cNvSpPr>
            <a:spLocks noGrp="1"/>
          </p:cNvSpPr>
          <p:nvPr>
            <p:ph type="dt" sz="half" idx="10"/>
          </p:nvPr>
        </p:nvSpPr>
        <p:spPr/>
        <p:txBody>
          <a:bodyPr/>
          <a:lstStyle/>
          <a:p>
            <a:fld id="{CEF384D3-BD68-D045-BB96-14DF123A789F}"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602513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3780" y="2880042"/>
            <a:ext cx="9288887" cy="10080149"/>
          </a:xfrm>
        </p:spPr>
        <p:txBody>
          <a:bodyPr anchor="b"/>
          <a:lstStyle>
            <a:lvl1pPr>
              <a:defRPr sz="10079"/>
            </a:lvl1pPr>
          </a:lstStyle>
          <a:p>
            <a:r>
              <a:rPr lang="en-US"/>
              <a:t>Click to edit Master title style</a:t>
            </a:r>
            <a:endParaRPr lang="en-US" dirty="0"/>
          </a:p>
        </p:txBody>
      </p:sp>
      <p:sp>
        <p:nvSpPr>
          <p:cNvPr id="3" name="Picture Placeholder 2"/>
          <p:cNvSpPr>
            <a:spLocks noGrp="1" noChangeAspect="1"/>
          </p:cNvSpPr>
          <p:nvPr>
            <p:ph type="pic" idx="1"/>
          </p:nvPr>
        </p:nvSpPr>
        <p:spPr>
          <a:xfrm>
            <a:off x="12243932" y="6220102"/>
            <a:ext cx="14580215" cy="30700453"/>
          </a:xfrm>
        </p:spPr>
        <p:txBody>
          <a:bodyPr anchor="t"/>
          <a:lstStyle>
            <a:lvl1pPr marL="0" indent="0">
              <a:buNone/>
              <a:defRPr sz="10079"/>
            </a:lvl1pPr>
            <a:lvl2pPr marL="1440043" indent="0">
              <a:buNone/>
              <a:defRPr sz="8819"/>
            </a:lvl2pPr>
            <a:lvl3pPr marL="2880086" indent="0">
              <a:buNone/>
              <a:defRPr sz="7559"/>
            </a:lvl3pPr>
            <a:lvl4pPr marL="4320129" indent="0">
              <a:buNone/>
              <a:defRPr sz="6299"/>
            </a:lvl4pPr>
            <a:lvl5pPr marL="5760171" indent="0">
              <a:buNone/>
              <a:defRPr sz="6299"/>
            </a:lvl5pPr>
            <a:lvl6pPr marL="7200214" indent="0">
              <a:buNone/>
              <a:defRPr sz="6299"/>
            </a:lvl6pPr>
            <a:lvl7pPr marL="8640257" indent="0">
              <a:buNone/>
              <a:defRPr sz="6299"/>
            </a:lvl7pPr>
            <a:lvl8pPr marL="10080300" indent="0">
              <a:buNone/>
              <a:defRPr sz="6299"/>
            </a:lvl8pPr>
            <a:lvl9pPr marL="11520343" indent="0">
              <a:buNone/>
              <a:defRPr sz="6299"/>
            </a:lvl9pPr>
          </a:lstStyle>
          <a:p>
            <a:r>
              <a:rPr lang="en-US"/>
              <a:t>Click icon to add picture</a:t>
            </a:r>
            <a:endParaRPr lang="en-US" dirty="0"/>
          </a:p>
        </p:txBody>
      </p:sp>
      <p:sp>
        <p:nvSpPr>
          <p:cNvPr id="4" name="Text Placeholder 3"/>
          <p:cNvSpPr>
            <a:spLocks noGrp="1"/>
          </p:cNvSpPr>
          <p:nvPr>
            <p:ph type="body" sz="half" idx="2"/>
          </p:nvPr>
        </p:nvSpPr>
        <p:spPr>
          <a:xfrm>
            <a:off x="1983780" y="12960191"/>
            <a:ext cx="9288887" cy="24010358"/>
          </a:xfrm>
        </p:spPr>
        <p:txBody>
          <a:bodyPr/>
          <a:lstStyle>
            <a:lvl1pPr marL="0" indent="0">
              <a:buNone/>
              <a:defRPr sz="5040"/>
            </a:lvl1pPr>
            <a:lvl2pPr marL="1440043" indent="0">
              <a:buNone/>
              <a:defRPr sz="4410"/>
            </a:lvl2pPr>
            <a:lvl3pPr marL="2880086" indent="0">
              <a:buNone/>
              <a:defRPr sz="3780"/>
            </a:lvl3pPr>
            <a:lvl4pPr marL="4320129" indent="0">
              <a:buNone/>
              <a:defRPr sz="3150"/>
            </a:lvl4pPr>
            <a:lvl5pPr marL="5760171" indent="0">
              <a:buNone/>
              <a:defRPr sz="3150"/>
            </a:lvl5pPr>
            <a:lvl6pPr marL="7200214" indent="0">
              <a:buNone/>
              <a:defRPr sz="3150"/>
            </a:lvl6pPr>
            <a:lvl7pPr marL="8640257" indent="0">
              <a:buNone/>
              <a:defRPr sz="3150"/>
            </a:lvl7pPr>
            <a:lvl8pPr marL="10080300" indent="0">
              <a:buNone/>
              <a:defRPr sz="3150"/>
            </a:lvl8pPr>
            <a:lvl9pPr marL="11520343" indent="0">
              <a:buNone/>
              <a:defRPr sz="3150"/>
            </a:lvl9pPr>
          </a:lstStyle>
          <a:p>
            <a:pPr lvl="0"/>
            <a:r>
              <a:rPr lang="en-US"/>
              <a:t>Click to edit Master text styles</a:t>
            </a:r>
          </a:p>
        </p:txBody>
      </p:sp>
      <p:sp>
        <p:nvSpPr>
          <p:cNvPr id="5" name="Date Placeholder 4"/>
          <p:cNvSpPr>
            <a:spLocks noGrp="1"/>
          </p:cNvSpPr>
          <p:nvPr>
            <p:ph type="dt" sz="half" idx="10"/>
          </p:nvPr>
        </p:nvSpPr>
        <p:spPr/>
        <p:txBody>
          <a:bodyPr/>
          <a:lstStyle/>
          <a:p>
            <a:fld id="{CEF384D3-BD68-D045-BB96-14DF123A789F}"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15625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s://autocad123.vn/freepik-background-best-images-collection-and-free-download-en-in/"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837473B0-CC2E-450A-ABE3-18F120FF3D39}">
                <a1611:picAttrSrcUrl xmlns:a1611="http://schemas.microsoft.com/office/drawing/2016/11/main" r:id="rId14"/>
              </a:ext>
            </a:extLst>
          </a:blip>
          <a:srcRect/>
          <a:stretch>
            <a:fillRect l="-63000" r="-63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80029" y="2300044"/>
            <a:ext cx="24840367" cy="8350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980029" y="11500170"/>
            <a:ext cx="24840367" cy="27410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980029" y="40040601"/>
            <a:ext cx="6480096" cy="2300034"/>
          </a:xfrm>
          <a:prstGeom prst="rect">
            <a:avLst/>
          </a:prstGeom>
        </p:spPr>
        <p:txBody>
          <a:bodyPr vert="horz" lIns="91440" tIns="45720" rIns="91440" bIns="45720" rtlCol="0" anchor="ctr"/>
          <a:lstStyle>
            <a:lvl1pPr algn="l">
              <a:defRPr sz="3780">
                <a:solidFill>
                  <a:schemeClr val="tx1">
                    <a:tint val="75000"/>
                  </a:schemeClr>
                </a:solidFill>
              </a:defRPr>
            </a:lvl1pPr>
          </a:lstStyle>
          <a:p>
            <a:fld id="{CEF384D3-BD68-D045-BB96-14DF123A789F}" type="datetimeFigureOut">
              <a:rPr lang="en-US" smtClean="0"/>
              <a:t>5/26/2026</a:t>
            </a:fld>
            <a:endParaRPr lang="en-US"/>
          </a:p>
        </p:txBody>
      </p:sp>
      <p:sp>
        <p:nvSpPr>
          <p:cNvPr id="5" name="Footer Placeholder 4"/>
          <p:cNvSpPr>
            <a:spLocks noGrp="1"/>
          </p:cNvSpPr>
          <p:nvPr>
            <p:ph type="ftr" sz="quarter" idx="3"/>
          </p:nvPr>
        </p:nvSpPr>
        <p:spPr>
          <a:xfrm>
            <a:off x="9540141" y="40040601"/>
            <a:ext cx="9720143" cy="2300034"/>
          </a:xfrm>
          <a:prstGeom prst="rect">
            <a:avLst/>
          </a:prstGeom>
        </p:spPr>
        <p:txBody>
          <a:bodyPr vert="horz" lIns="91440" tIns="45720" rIns="91440" bIns="45720" rtlCol="0" anchor="ctr"/>
          <a:lstStyle>
            <a:lvl1pPr algn="ctr">
              <a:defRPr sz="37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0340300" y="40040601"/>
            <a:ext cx="6480096" cy="2300034"/>
          </a:xfrm>
          <a:prstGeom prst="rect">
            <a:avLst/>
          </a:prstGeom>
        </p:spPr>
        <p:txBody>
          <a:bodyPr vert="horz" lIns="91440" tIns="45720" rIns="91440" bIns="45720" rtlCol="0" anchor="ctr"/>
          <a:lstStyle>
            <a:lvl1pPr algn="r">
              <a:defRPr sz="3780">
                <a:solidFill>
                  <a:schemeClr val="tx1">
                    <a:tint val="75000"/>
                  </a:schemeClr>
                </a:solidFill>
              </a:defRPr>
            </a:lvl1pPr>
          </a:lstStyle>
          <a:p>
            <a:fld id="{F6206C09-6F33-3B4A-ACD9-EC8B621BEFB0}" type="slidenum">
              <a:rPr lang="en-US" smtClean="0"/>
              <a:t>‹#›</a:t>
            </a:fld>
            <a:endParaRPr lang="en-US"/>
          </a:p>
        </p:txBody>
      </p:sp>
    </p:spTree>
    <p:extLst>
      <p:ext uri="{BB962C8B-B14F-4D97-AF65-F5344CB8AC3E}">
        <p14:creationId xmlns:p14="http://schemas.microsoft.com/office/powerpoint/2010/main" val="106889422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2880086" rtl="0" eaLnBrk="1" latinLnBrk="0" hangingPunct="1">
        <a:lnSpc>
          <a:spcPct val="90000"/>
        </a:lnSpc>
        <a:spcBef>
          <a:spcPct val="0"/>
        </a:spcBef>
        <a:buNone/>
        <a:defRPr sz="13859" kern="1200">
          <a:solidFill>
            <a:schemeClr val="tx1"/>
          </a:solidFill>
          <a:latin typeface="+mj-lt"/>
          <a:ea typeface="+mj-ea"/>
          <a:cs typeface="+mj-cs"/>
        </a:defRPr>
      </a:lvl1pPr>
    </p:titleStyle>
    <p:bodyStyle>
      <a:lvl1pPr marL="720021" indent="-720021" algn="l" defTabSz="2880086" rtl="0" eaLnBrk="1" latinLnBrk="0" hangingPunct="1">
        <a:lnSpc>
          <a:spcPct val="90000"/>
        </a:lnSpc>
        <a:spcBef>
          <a:spcPts val="3150"/>
        </a:spcBef>
        <a:buFont typeface="Arial" panose="020B0604020202020204" pitchFamily="34" charset="0"/>
        <a:buChar char="•"/>
        <a:defRPr sz="8819" kern="1200">
          <a:solidFill>
            <a:schemeClr val="tx1"/>
          </a:solidFill>
          <a:latin typeface="+mn-lt"/>
          <a:ea typeface="+mn-ea"/>
          <a:cs typeface="+mn-cs"/>
        </a:defRPr>
      </a:lvl1pPr>
      <a:lvl2pPr marL="2160064" indent="-720021" algn="l" defTabSz="2880086" rtl="0" eaLnBrk="1" latinLnBrk="0" hangingPunct="1">
        <a:lnSpc>
          <a:spcPct val="90000"/>
        </a:lnSpc>
        <a:spcBef>
          <a:spcPts val="1575"/>
        </a:spcBef>
        <a:buFont typeface="Arial" panose="020B0604020202020204" pitchFamily="34" charset="0"/>
        <a:buChar char="•"/>
        <a:defRPr sz="7559" kern="1200">
          <a:solidFill>
            <a:schemeClr val="tx1"/>
          </a:solidFill>
          <a:latin typeface="+mn-lt"/>
          <a:ea typeface="+mn-ea"/>
          <a:cs typeface="+mn-cs"/>
        </a:defRPr>
      </a:lvl2pPr>
      <a:lvl3pPr marL="3600107" indent="-720021" algn="l" defTabSz="2880086" rtl="0" eaLnBrk="1" latinLnBrk="0" hangingPunct="1">
        <a:lnSpc>
          <a:spcPct val="90000"/>
        </a:lnSpc>
        <a:spcBef>
          <a:spcPts val="1575"/>
        </a:spcBef>
        <a:buFont typeface="Arial" panose="020B0604020202020204" pitchFamily="34" charset="0"/>
        <a:buChar char="•"/>
        <a:defRPr sz="6299" kern="1200">
          <a:solidFill>
            <a:schemeClr val="tx1"/>
          </a:solidFill>
          <a:latin typeface="+mn-lt"/>
          <a:ea typeface="+mn-ea"/>
          <a:cs typeface="+mn-cs"/>
        </a:defRPr>
      </a:lvl3pPr>
      <a:lvl4pPr marL="5040150"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4pPr>
      <a:lvl5pPr marL="6480193"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5pPr>
      <a:lvl6pPr marL="7920236"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6pPr>
      <a:lvl7pPr marL="9360278"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7pPr>
      <a:lvl8pPr marL="10800321"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8pPr>
      <a:lvl9pPr marL="12240364"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9pPr>
    </p:bodyStyle>
    <p:otherStyle>
      <a:defPPr>
        <a:defRPr lang="en-US"/>
      </a:defPPr>
      <a:lvl1pPr marL="0" algn="l" defTabSz="2880086" rtl="0" eaLnBrk="1" latinLnBrk="0" hangingPunct="1">
        <a:defRPr sz="5669" kern="1200">
          <a:solidFill>
            <a:schemeClr val="tx1"/>
          </a:solidFill>
          <a:latin typeface="+mn-lt"/>
          <a:ea typeface="+mn-ea"/>
          <a:cs typeface="+mn-cs"/>
        </a:defRPr>
      </a:lvl1pPr>
      <a:lvl2pPr marL="1440043" algn="l" defTabSz="2880086" rtl="0" eaLnBrk="1" latinLnBrk="0" hangingPunct="1">
        <a:defRPr sz="5669" kern="1200">
          <a:solidFill>
            <a:schemeClr val="tx1"/>
          </a:solidFill>
          <a:latin typeface="+mn-lt"/>
          <a:ea typeface="+mn-ea"/>
          <a:cs typeface="+mn-cs"/>
        </a:defRPr>
      </a:lvl2pPr>
      <a:lvl3pPr marL="2880086" algn="l" defTabSz="2880086" rtl="0" eaLnBrk="1" latinLnBrk="0" hangingPunct="1">
        <a:defRPr sz="5669" kern="1200">
          <a:solidFill>
            <a:schemeClr val="tx1"/>
          </a:solidFill>
          <a:latin typeface="+mn-lt"/>
          <a:ea typeface="+mn-ea"/>
          <a:cs typeface="+mn-cs"/>
        </a:defRPr>
      </a:lvl3pPr>
      <a:lvl4pPr marL="4320129" algn="l" defTabSz="2880086" rtl="0" eaLnBrk="1" latinLnBrk="0" hangingPunct="1">
        <a:defRPr sz="5669" kern="1200">
          <a:solidFill>
            <a:schemeClr val="tx1"/>
          </a:solidFill>
          <a:latin typeface="+mn-lt"/>
          <a:ea typeface="+mn-ea"/>
          <a:cs typeface="+mn-cs"/>
        </a:defRPr>
      </a:lvl4pPr>
      <a:lvl5pPr marL="5760171" algn="l" defTabSz="2880086" rtl="0" eaLnBrk="1" latinLnBrk="0" hangingPunct="1">
        <a:defRPr sz="5669" kern="1200">
          <a:solidFill>
            <a:schemeClr val="tx1"/>
          </a:solidFill>
          <a:latin typeface="+mn-lt"/>
          <a:ea typeface="+mn-ea"/>
          <a:cs typeface="+mn-cs"/>
        </a:defRPr>
      </a:lvl5pPr>
      <a:lvl6pPr marL="7200214" algn="l" defTabSz="2880086" rtl="0" eaLnBrk="1" latinLnBrk="0" hangingPunct="1">
        <a:defRPr sz="5669" kern="1200">
          <a:solidFill>
            <a:schemeClr val="tx1"/>
          </a:solidFill>
          <a:latin typeface="+mn-lt"/>
          <a:ea typeface="+mn-ea"/>
          <a:cs typeface="+mn-cs"/>
        </a:defRPr>
      </a:lvl6pPr>
      <a:lvl7pPr marL="8640257" algn="l" defTabSz="2880086" rtl="0" eaLnBrk="1" latinLnBrk="0" hangingPunct="1">
        <a:defRPr sz="5669" kern="1200">
          <a:solidFill>
            <a:schemeClr val="tx1"/>
          </a:solidFill>
          <a:latin typeface="+mn-lt"/>
          <a:ea typeface="+mn-ea"/>
          <a:cs typeface="+mn-cs"/>
        </a:defRPr>
      </a:lvl7pPr>
      <a:lvl8pPr marL="10080300" algn="l" defTabSz="2880086" rtl="0" eaLnBrk="1" latinLnBrk="0" hangingPunct="1">
        <a:defRPr sz="5669" kern="1200">
          <a:solidFill>
            <a:schemeClr val="tx1"/>
          </a:solidFill>
          <a:latin typeface="+mn-lt"/>
          <a:ea typeface="+mn-ea"/>
          <a:cs typeface="+mn-cs"/>
        </a:defRPr>
      </a:lvl8pPr>
      <a:lvl9pPr marL="11520343" algn="l" defTabSz="2880086" rtl="0" eaLnBrk="1" latinLnBrk="0" hangingPunct="1">
        <a:defRPr sz="566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2567" y="5244409"/>
            <a:ext cx="28797858" cy="0"/>
          </a:xfrm>
          <a:prstGeom prst="line">
            <a:avLst/>
          </a:prstGeom>
          <a:ln w="127000"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673337" y="5629834"/>
            <a:ext cx="25580355" cy="2554545"/>
          </a:xfrm>
          <a:prstGeom prst="rect">
            <a:avLst/>
          </a:prstGeom>
          <a:noFill/>
        </p:spPr>
        <p:txBody>
          <a:bodyPr wrap="square" rtlCol="0">
            <a:spAutoFit/>
          </a:bodyPr>
          <a:lstStyle/>
          <a:p>
            <a:pPr algn="ctr"/>
            <a:r>
              <a:rPr lang="ro-RO" sz="8000" dirty="0"/>
              <a:t>HIBRIZI DE FLOAREA-SOARELUI DE ÎNALTĂ PERFORMANȚĂ DE LA </a:t>
            </a:r>
            <a:r>
              <a:rPr lang="en-US" sz="8000" dirty="0"/>
              <a:t>INCDA </a:t>
            </a:r>
            <a:r>
              <a:rPr lang="ro-RO" sz="8000" dirty="0"/>
              <a:t>FUNDULEA PENTRU AGRICULTURA MODERNĂ</a:t>
            </a:r>
            <a:endParaRPr lang="ro-RO" sz="8000" b="1" dirty="0">
              <a:latin typeface="Times New Roman" panose="02020603050405020304" pitchFamily="18" charset="0"/>
              <a:ea typeface="Times New Roman" panose="02020603050405020304" pitchFamily="18" charset="0"/>
            </a:endParaRPr>
          </a:p>
        </p:txBody>
      </p:sp>
      <p:sp>
        <p:nvSpPr>
          <p:cNvPr id="19" name="TextBox 18"/>
          <p:cNvSpPr txBox="1"/>
          <p:nvPr/>
        </p:nvSpPr>
        <p:spPr>
          <a:xfrm>
            <a:off x="417672" y="9415486"/>
            <a:ext cx="27656483" cy="646331"/>
          </a:xfrm>
          <a:prstGeom prst="rect">
            <a:avLst/>
          </a:prstGeom>
          <a:noFill/>
        </p:spPr>
        <p:txBody>
          <a:bodyPr wrap="square" rtlCol="0">
            <a:spAutoFit/>
          </a:bodyPr>
          <a:lstStyle/>
          <a:p>
            <a:pPr algn="r"/>
            <a:r>
              <a:rPr lang="ro-RO" sz="3600" b="1" dirty="0">
                <a:latin typeface="Times New Roman" panose="02020603050405020304" pitchFamily="18" charset="0"/>
                <a:ea typeface="Times New Roman" panose="02020603050405020304" pitchFamily="18" charset="0"/>
              </a:rPr>
              <a:t>Pacureanu Joiţa Maria</a:t>
            </a:r>
            <a:r>
              <a:rPr lang="en-US" sz="3600" b="1" dirty="0">
                <a:latin typeface="Times New Roman" panose="02020603050405020304" pitchFamily="18" charset="0"/>
                <a:ea typeface="Times New Roman" panose="02020603050405020304" pitchFamily="18" charset="0"/>
              </a:rPr>
              <a:t> </a:t>
            </a:r>
            <a:r>
              <a:rPr lang="ro-MD" sz="3600" b="1" dirty="0">
                <a:latin typeface="Times New Roman" panose="02020603050405020304" pitchFamily="18" charset="0"/>
                <a:ea typeface="Times New Roman" panose="02020603050405020304" pitchFamily="18" charset="0"/>
              </a:rPr>
              <a:t>și</a:t>
            </a:r>
            <a:r>
              <a:rPr lang="ro-RO" sz="3600" b="1" dirty="0">
                <a:latin typeface="Times New Roman" panose="02020603050405020304" pitchFamily="18" charset="0"/>
                <a:ea typeface="Times New Roman" panose="02020603050405020304" pitchFamily="18" charset="0"/>
              </a:rPr>
              <a:t> Anton Florin Gabr</a:t>
            </a:r>
            <a:r>
              <a:rPr lang="en-US" sz="3600" b="1" dirty="0" err="1">
                <a:latin typeface="Times New Roman" panose="02020603050405020304" pitchFamily="18" charset="0"/>
                <a:ea typeface="Times New Roman" panose="02020603050405020304" pitchFamily="18" charset="0"/>
              </a:rPr>
              <a:t>iel</a:t>
            </a:r>
            <a:endParaRPr lang="ro-RO" sz="3600" b="1" i="1" dirty="0">
              <a:latin typeface="Arial" charset="0"/>
              <a:ea typeface="Arial" charset="0"/>
              <a:cs typeface="Arial" charset="0"/>
            </a:endParaRPr>
          </a:p>
        </p:txBody>
      </p:sp>
      <p:sp>
        <p:nvSpPr>
          <p:cNvPr id="20" name="TextBox 19"/>
          <p:cNvSpPr txBox="1"/>
          <p:nvPr/>
        </p:nvSpPr>
        <p:spPr>
          <a:xfrm>
            <a:off x="417672" y="10119074"/>
            <a:ext cx="28032479" cy="563231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o-RO" sz="4000" b="1" dirty="0">
                <a:effectLst/>
                <a:latin typeface="Arial" panose="020B0604020202020204" pitchFamily="34" charset="0"/>
                <a:ea typeface="Times New Roman" panose="02020603050405020304" pitchFamily="18" charset="0"/>
                <a:cs typeface="Arial" panose="020B0604020202020204" pitchFamily="34" charset="0"/>
              </a:rPr>
              <a:t>INTRODUC</a:t>
            </a:r>
            <a:r>
              <a:rPr lang="en-US" sz="4000" b="1" dirty="0">
                <a:effectLst/>
                <a:latin typeface="Arial" panose="020B0604020202020204" pitchFamily="34" charset="0"/>
                <a:ea typeface="Times New Roman" panose="02020603050405020304" pitchFamily="18" charset="0"/>
                <a:cs typeface="Arial" panose="020B0604020202020204" pitchFamily="34" charset="0"/>
              </a:rPr>
              <a:t>ERE</a:t>
            </a:r>
            <a:r>
              <a:rPr lang="ro-RO" sz="4000" b="1" dirty="0">
                <a:latin typeface="Arial" charset="0"/>
                <a:ea typeface="Arial" charset="0"/>
                <a:cs typeface="Arial" charset="0"/>
              </a:rPr>
              <a:t>:</a:t>
            </a:r>
            <a:endParaRPr lang="en-US" sz="4000" b="1" dirty="0">
              <a:latin typeface="Arial" charset="0"/>
              <a:ea typeface="Arial" charset="0"/>
              <a:cs typeface="Arial" charset="0"/>
            </a:endParaRPr>
          </a:p>
          <a:p>
            <a:pPr algn="just"/>
            <a:r>
              <a:rPr lang="en-US" sz="4000" dirty="0"/>
              <a:t>INCDA </a:t>
            </a:r>
            <a:r>
              <a:rPr lang="en-US" sz="4000" dirty="0" err="1"/>
              <a:t>Fundulea</a:t>
            </a:r>
            <a:r>
              <a:rPr lang="en-US" sz="4000" dirty="0"/>
              <a:t> </a:t>
            </a:r>
            <a:r>
              <a:rPr lang="ro-RO" sz="4000" dirty="0"/>
              <a:t>oferă o nouă generație de hibrizi de floarea-soarelui de înaltă performanță, special dezvoltați pentru a satisface cerințele agriculturii moderne și sustenabile. Acești hibrizi </a:t>
            </a:r>
            <a:r>
              <a:rPr lang="en-US" sz="4000" dirty="0"/>
              <a:t>de </a:t>
            </a:r>
            <a:r>
              <a:rPr lang="en-US" sz="4000" dirty="0" err="1"/>
              <a:t>floarea-soarelui</a:t>
            </a:r>
            <a:r>
              <a:rPr lang="en-US" sz="4000" dirty="0"/>
              <a:t> </a:t>
            </a:r>
            <a:r>
              <a:rPr lang="ro-RO" sz="4000" dirty="0"/>
              <a:t>sunt rezultatul unor programe avansate de cercetare și ameliorare, combinând un potențial </a:t>
            </a:r>
            <a:r>
              <a:rPr lang="en-US" sz="4000" dirty="0"/>
              <a:t>de </a:t>
            </a:r>
            <a:r>
              <a:rPr lang="en-US" sz="4000" dirty="0" err="1"/>
              <a:t>produc</a:t>
            </a:r>
            <a:r>
              <a:rPr lang="ro-RO" sz="4000" dirty="0"/>
              <a:t>ție ridicat cu o adaptabilitate excelentă la diverse condiții de mediu. Concepuți pentru eficiență și rezistență, hibrizii de floarea-soarelui obținuți de INCDA Fundulea, demonstrează o toleranță puternică la secetă, boli și dăunători, asigurând o producție stabilă chiar și în condiții climatice dificile. Acești hibrizi de floarea-soarelui sunt optimizați pentru un conținut și o calitate superioară a uleiului, ceea ce îi face ideali atât pentru aplicații alimentare, cât și industriale. Prin integrarea inovației cu nevoile practice ale agriculturii, acești hibrizi de floarea-soarelui sprijină fermierii în atingerea unei productivități mai mari, a unei profitabilități îmbunătățite și a sustenabilității agricole pe termen lung.</a:t>
            </a:r>
            <a:endParaRPr lang="ro-RO" sz="4000" b="1" dirty="0">
              <a:latin typeface="Arial" charset="0"/>
              <a:ea typeface="Arial" charset="0"/>
              <a:cs typeface="Arial" charset="0"/>
            </a:endParaRPr>
          </a:p>
        </p:txBody>
      </p:sp>
      <p:cxnSp>
        <p:nvCxnSpPr>
          <p:cNvPr id="24" name="Straight Connector 23"/>
          <p:cNvCxnSpPr/>
          <p:nvPr/>
        </p:nvCxnSpPr>
        <p:spPr>
          <a:xfrm>
            <a:off x="2567" y="5316670"/>
            <a:ext cx="28797858"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67" y="5442262"/>
            <a:ext cx="28797858"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904592" y="760121"/>
            <a:ext cx="19927614" cy="3785652"/>
          </a:xfrm>
          <a:prstGeom prst="rect">
            <a:avLst/>
          </a:prstGeom>
          <a:noFill/>
        </p:spPr>
        <p:txBody>
          <a:bodyPr wrap="square" rtlCol="0">
            <a:spAutoFit/>
          </a:bodyPr>
          <a:lstStyle/>
          <a:p>
            <a:pPr algn="ctr"/>
            <a:r>
              <a:rPr lang="ro-RO" sz="6000" b="1" dirty="0">
                <a:latin typeface="Arial Black" panose="020B0A04020102020204" pitchFamily="34" charset="0"/>
              </a:rPr>
              <a:t>Conferința anuală</a:t>
            </a:r>
            <a:endParaRPr lang="en-US" sz="6000" b="1" dirty="0">
              <a:latin typeface="Arial Black" panose="020B0A04020102020204" pitchFamily="34" charset="0"/>
            </a:endParaRPr>
          </a:p>
          <a:p>
            <a:pPr algn="ctr"/>
            <a:r>
              <a:rPr lang="en-US" sz="6000" b="1" dirty="0">
                <a:latin typeface="Arial Black" panose="020B0A04020102020204" pitchFamily="34" charset="0"/>
              </a:rPr>
              <a:t>"</a:t>
            </a:r>
            <a:r>
              <a:rPr lang="en-US" sz="6000" b="1" dirty="0" err="1">
                <a:latin typeface="Arial Black" panose="020B0A04020102020204" pitchFamily="34" charset="0"/>
              </a:rPr>
              <a:t>Realizări</a:t>
            </a:r>
            <a:r>
              <a:rPr lang="en-US" sz="6000" b="1" dirty="0">
                <a:latin typeface="Arial Black" panose="020B0A04020102020204" pitchFamily="34" charset="0"/>
              </a:rPr>
              <a:t> </a:t>
            </a:r>
            <a:r>
              <a:rPr lang="en-US" sz="6000" b="1" dirty="0" err="1">
                <a:latin typeface="Arial Black" panose="020B0A04020102020204" pitchFamily="34" charset="0"/>
              </a:rPr>
              <a:t>și</a:t>
            </a:r>
            <a:r>
              <a:rPr lang="en-US" sz="6000" b="1" dirty="0">
                <a:latin typeface="Arial Black" panose="020B0A04020102020204" pitchFamily="34" charset="0"/>
              </a:rPr>
              <a:t> perspective </a:t>
            </a:r>
            <a:r>
              <a:rPr lang="en-US" sz="6000" b="1" dirty="0" err="1">
                <a:latin typeface="Arial Black" panose="020B0A04020102020204" pitchFamily="34" charset="0"/>
              </a:rPr>
              <a:t>în</a:t>
            </a:r>
            <a:r>
              <a:rPr lang="en-US" sz="6000" b="1" dirty="0">
                <a:latin typeface="Arial Black" panose="020B0A04020102020204" pitchFamily="34" charset="0"/>
              </a:rPr>
              <a:t> </a:t>
            </a:r>
            <a:r>
              <a:rPr lang="en-US" sz="6000" b="1" dirty="0" err="1">
                <a:latin typeface="Arial Black" panose="020B0A04020102020204" pitchFamily="34" charset="0"/>
              </a:rPr>
              <a:t>cercetarea</a:t>
            </a:r>
            <a:r>
              <a:rPr lang="ro-MD" sz="6000" b="1" dirty="0">
                <a:latin typeface="Arial Black" panose="020B0A04020102020204" pitchFamily="34" charset="0"/>
              </a:rPr>
              <a:t> </a:t>
            </a:r>
            <a:r>
              <a:rPr lang="en-US" sz="6000" b="1" dirty="0" err="1">
                <a:latin typeface="Arial Black" panose="020B0A04020102020204" pitchFamily="34" charset="0"/>
              </a:rPr>
              <a:t>agricolă</a:t>
            </a:r>
            <a:r>
              <a:rPr lang="en-US" sz="6000" b="1" dirty="0">
                <a:latin typeface="Arial Black" panose="020B0A04020102020204" pitchFamily="34" charset="0"/>
              </a:rPr>
              <a:t> </a:t>
            </a:r>
          </a:p>
          <a:p>
            <a:pPr algn="ctr"/>
            <a:r>
              <a:rPr lang="en-US" sz="6000" b="1" dirty="0" err="1">
                <a:latin typeface="Arial Black" panose="020B0A04020102020204" pitchFamily="34" charset="0"/>
              </a:rPr>
              <a:t>și</a:t>
            </a:r>
            <a:r>
              <a:rPr lang="en-US" sz="6000" b="1" dirty="0">
                <a:latin typeface="Arial Black" panose="020B0A04020102020204" pitchFamily="34" charset="0"/>
              </a:rPr>
              <a:t> </a:t>
            </a:r>
            <a:r>
              <a:rPr lang="en-US" sz="6000" b="1" dirty="0" err="1">
                <a:latin typeface="Arial Black" panose="020B0A04020102020204" pitchFamily="34" charset="0"/>
              </a:rPr>
              <a:t>silvică</a:t>
            </a:r>
            <a:r>
              <a:rPr lang="en-US" sz="6000" b="1" dirty="0">
                <a:latin typeface="Arial Black" panose="020B0A04020102020204" pitchFamily="34" charset="0"/>
              </a:rPr>
              <a:t> </a:t>
            </a:r>
            <a:r>
              <a:rPr lang="en-US" sz="6000" b="1" dirty="0" err="1">
                <a:latin typeface="Arial Black" panose="020B0A04020102020204" pitchFamily="34" charset="0"/>
              </a:rPr>
              <a:t>românească</a:t>
            </a:r>
            <a:r>
              <a:rPr lang="en-US" sz="6000" b="1" dirty="0">
                <a:latin typeface="Arial Black" panose="020B0A04020102020204" pitchFamily="34" charset="0"/>
              </a:rPr>
              <a:t>”</a:t>
            </a:r>
          </a:p>
          <a:p>
            <a:pPr algn="ctr"/>
            <a:r>
              <a:rPr lang="en-US" sz="6000" b="1" dirty="0">
                <a:latin typeface="Arial Black" panose="020B0A04020102020204" pitchFamily="34" charset="0"/>
              </a:rPr>
              <a:t>Edi</a:t>
            </a:r>
            <a:r>
              <a:rPr lang="ro-RO" sz="6000" b="1" dirty="0">
                <a:latin typeface="Arial Black" panose="020B0A04020102020204" pitchFamily="34" charset="0"/>
              </a:rPr>
              <a:t>ția a V-a – 2</a:t>
            </a:r>
            <a:r>
              <a:rPr lang="en-US" sz="6000" b="1" dirty="0">
                <a:latin typeface="Arial Black" panose="020B0A04020102020204" pitchFamily="34" charset="0"/>
              </a:rPr>
              <a:t>8</a:t>
            </a:r>
            <a:r>
              <a:rPr lang="ro-RO" sz="6000" b="1" dirty="0">
                <a:latin typeface="Arial Black" panose="020B0A04020102020204" pitchFamily="34" charset="0"/>
              </a:rPr>
              <a:t> mai 2026</a:t>
            </a:r>
          </a:p>
        </p:txBody>
      </p:sp>
      <p:sp>
        <p:nvSpPr>
          <p:cNvPr id="7" name="TextBox 6"/>
          <p:cNvSpPr txBox="1"/>
          <p:nvPr/>
        </p:nvSpPr>
        <p:spPr>
          <a:xfrm>
            <a:off x="20740446" y="16531255"/>
            <a:ext cx="7709705" cy="138499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o-RO" sz="2800" dirty="0"/>
              <a:t>Hibrizi de floarea-soarelui înregistrați în Lista oficiala a soiurilor din România </a:t>
            </a:r>
            <a:r>
              <a:rPr lang="en-US" sz="2800" dirty="0"/>
              <a:t>(</a:t>
            </a:r>
            <a:r>
              <a:rPr lang="ro-RO" sz="2800" dirty="0"/>
              <a:t>ISTIS</a:t>
            </a:r>
            <a:r>
              <a:rPr lang="en-US" sz="2800" dirty="0"/>
              <a:t>) </a:t>
            </a:r>
            <a:r>
              <a:rPr lang="ro-RO" sz="2800" dirty="0"/>
              <a:t>de</a:t>
            </a:r>
            <a:r>
              <a:rPr lang="en-US" sz="2800" dirty="0"/>
              <a:t> </a:t>
            </a:r>
            <a:r>
              <a:rPr lang="ro-RO" sz="2800" dirty="0"/>
              <a:t>INCDA</a:t>
            </a:r>
            <a:r>
              <a:rPr lang="en-US" sz="2800" dirty="0"/>
              <a:t> </a:t>
            </a:r>
            <a:r>
              <a:rPr lang="en-US" sz="2800" dirty="0" err="1"/>
              <a:t>Fundulea</a:t>
            </a:r>
            <a:r>
              <a:rPr lang="en-US" sz="2800" dirty="0"/>
              <a:t>,</a:t>
            </a:r>
          </a:p>
          <a:p>
            <a:pPr algn="ctr"/>
            <a:r>
              <a:rPr lang="ro-RO" sz="2800" dirty="0"/>
              <a:t>În </a:t>
            </a:r>
            <a:r>
              <a:rPr lang="en-US" sz="2800" dirty="0" err="1"/>
              <a:t>perio</a:t>
            </a:r>
            <a:r>
              <a:rPr lang="ro-RO" sz="2800" dirty="0"/>
              <a:t>a</a:t>
            </a:r>
            <a:r>
              <a:rPr lang="en-US" sz="2800" dirty="0"/>
              <a:t>d</a:t>
            </a:r>
            <a:r>
              <a:rPr lang="ro-RO" sz="2800" dirty="0"/>
              <a:t>a</a:t>
            </a:r>
            <a:r>
              <a:rPr lang="en-US" sz="2800" dirty="0"/>
              <a:t> 2019-2026</a:t>
            </a:r>
          </a:p>
        </p:txBody>
      </p:sp>
      <p:sp>
        <p:nvSpPr>
          <p:cNvPr id="9" name="Rectangle 8"/>
          <p:cNvSpPr/>
          <p:nvPr/>
        </p:nvSpPr>
        <p:spPr>
          <a:xfrm>
            <a:off x="417672" y="16020621"/>
            <a:ext cx="14688978" cy="1794337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vi-VN" sz="4000" dirty="0">
                <a:latin typeface="Calibri" pitchFamily="34" charset="0"/>
                <a:cs typeface="Calibri" pitchFamily="34" charset="0"/>
              </a:rPr>
              <a:t>Floarea-soarelui (</a:t>
            </a:r>
            <a:r>
              <a:rPr lang="vi-VN" sz="4000" i="1" dirty="0">
                <a:latin typeface="Calibri" pitchFamily="34" charset="0"/>
                <a:cs typeface="Calibri" pitchFamily="34" charset="0"/>
              </a:rPr>
              <a:t>Helianthus annuus </a:t>
            </a:r>
            <a:r>
              <a:rPr lang="vi-VN" sz="4000" dirty="0">
                <a:latin typeface="Calibri" pitchFamily="34" charset="0"/>
                <a:cs typeface="Calibri" pitchFamily="34" charset="0"/>
              </a:rPr>
              <a:t>L.) este una dintre cele mai importante culturi oleaginoase la nivel mondial, clasându-se pe locul patru în producția globală de semințe oleaginoase. În contextul creșterii cererii pieței și al presiunilor schimbărilor climatice, dezvoltarea de hibrizi de floarea-soarelui de înaltă performanță a devenit un obiectiv cheie pentru menținerea competitivității culturilor, a stabilității randamentului și a calității produselor.</a:t>
            </a:r>
            <a:r>
              <a:rPr lang="ro-RO" sz="4000" dirty="0">
                <a:latin typeface="Calibri" pitchFamily="34" charset="0"/>
                <a:cs typeface="Calibri" pitchFamily="34" charset="0"/>
              </a:rPr>
              <a:t> </a:t>
            </a:r>
            <a:r>
              <a:rPr lang="vi-VN" sz="4000" dirty="0">
                <a:latin typeface="Calibri" pitchFamily="34" charset="0"/>
                <a:cs typeface="Calibri" pitchFamily="34" charset="0"/>
              </a:rPr>
              <a:t>La </a:t>
            </a:r>
            <a:r>
              <a:rPr lang="ro-RO" sz="4000" dirty="0">
                <a:latin typeface="Calibri" pitchFamily="34" charset="0"/>
                <a:cs typeface="Calibri" pitchFamily="34" charset="0"/>
              </a:rPr>
              <a:t>INCDA</a:t>
            </a:r>
            <a:r>
              <a:rPr lang="vi-VN" sz="4000" dirty="0">
                <a:latin typeface="Calibri" pitchFamily="34" charset="0"/>
                <a:cs typeface="Calibri" pitchFamily="34" charset="0"/>
              </a:rPr>
              <a:t> Fundulea, programele de ameliorare s-au concentrat pe dezvoltarea de noi hibrizi de floarea-soarelui cu potențial de </a:t>
            </a:r>
            <a:r>
              <a:rPr lang="ro-RO" sz="4000" dirty="0">
                <a:latin typeface="Calibri" pitchFamily="34" charset="0"/>
                <a:cs typeface="Calibri" pitchFamily="34" charset="0"/>
              </a:rPr>
              <a:t>producție</a:t>
            </a:r>
            <a:r>
              <a:rPr lang="vi-VN" sz="4000" dirty="0">
                <a:latin typeface="Calibri" pitchFamily="34" charset="0"/>
                <a:cs typeface="Calibri" pitchFamily="34" charset="0"/>
              </a:rPr>
              <a:t> ridicat, calitate îmbunătățită a uleiului și adaptabilitate sporită</a:t>
            </a:r>
            <a:r>
              <a:rPr lang="ro-RO" sz="4000" dirty="0">
                <a:latin typeface="Calibri" pitchFamily="34" charset="0"/>
                <a:cs typeface="Calibri" pitchFamily="34" charset="0"/>
              </a:rPr>
              <a:t> la schimbările climatice</a:t>
            </a:r>
            <a:r>
              <a:rPr lang="vi-VN" sz="4000" dirty="0">
                <a:latin typeface="Calibri" pitchFamily="34" charset="0"/>
                <a:cs typeface="Calibri" pitchFamily="34" charset="0"/>
              </a:rPr>
              <a:t>. Acești hibrizi</a:t>
            </a:r>
            <a:r>
              <a:rPr lang="ro-RO" sz="4000" dirty="0">
                <a:latin typeface="Calibri" pitchFamily="34" charset="0"/>
                <a:cs typeface="Calibri" pitchFamily="34" charset="0"/>
              </a:rPr>
              <a:t> de floarea-soarelui,</a:t>
            </a:r>
            <a:r>
              <a:rPr lang="vi-VN" sz="4000" dirty="0">
                <a:latin typeface="Calibri" pitchFamily="34" charset="0"/>
                <a:cs typeface="Calibri" pitchFamily="34" charset="0"/>
              </a:rPr>
              <a:t> au fost selectați pentru rezistența sau toleranța la principalele stresuri biotice și abiotice, inclusiv toleranța la erbicide (imazamox și tribenuron-metil), rezistența la agenți patogeni importanți și toleranța la </a:t>
            </a:r>
            <a:r>
              <a:rPr lang="ro-RO" sz="4000" dirty="0">
                <a:latin typeface="Calibri" pitchFamily="34" charset="0"/>
                <a:cs typeface="Calibri" pitchFamily="34" charset="0"/>
              </a:rPr>
              <a:t>lupoaie </a:t>
            </a:r>
            <a:r>
              <a:rPr lang="vi-VN" sz="4000" dirty="0">
                <a:latin typeface="Calibri" pitchFamily="34" charset="0"/>
                <a:cs typeface="Calibri" pitchFamily="34" charset="0"/>
              </a:rPr>
              <a:t>(</a:t>
            </a:r>
            <a:r>
              <a:rPr lang="vi-VN" sz="4000" i="1" dirty="0">
                <a:latin typeface="Calibri" pitchFamily="34" charset="0"/>
                <a:cs typeface="Calibri" pitchFamily="34" charset="0"/>
              </a:rPr>
              <a:t>Orobanche cumana</a:t>
            </a:r>
            <a:r>
              <a:rPr lang="vi-VN" sz="4000" dirty="0">
                <a:latin typeface="Calibri" pitchFamily="34" charset="0"/>
                <a:cs typeface="Calibri" pitchFamily="34" charset="0"/>
              </a:rPr>
              <a:t>), inclusiv la </a:t>
            </a:r>
            <a:r>
              <a:rPr lang="ro-RO" sz="4000" dirty="0">
                <a:latin typeface="Calibri" pitchFamily="34" charset="0"/>
                <a:cs typeface="Calibri" pitchFamily="34" charset="0"/>
              </a:rPr>
              <a:t>noile </a:t>
            </a:r>
            <a:r>
              <a:rPr lang="vi-VN" sz="4000" dirty="0">
                <a:latin typeface="Calibri" pitchFamily="34" charset="0"/>
                <a:cs typeface="Calibri" pitchFamily="34" charset="0"/>
              </a:rPr>
              <a:t>rase virulente identificate.</a:t>
            </a:r>
            <a:r>
              <a:rPr lang="ro-RO" sz="4000" dirty="0">
                <a:latin typeface="Calibri" pitchFamily="34" charset="0"/>
                <a:cs typeface="Calibri" pitchFamily="34" charset="0"/>
              </a:rPr>
              <a:t> Noii </a:t>
            </a:r>
            <a:r>
              <a:rPr lang="vi-VN" sz="4000" dirty="0">
                <a:latin typeface="Calibri" pitchFamily="34" charset="0"/>
                <a:cs typeface="Calibri" pitchFamily="34" charset="0"/>
              </a:rPr>
              <a:t>hibrizii </a:t>
            </a:r>
            <a:r>
              <a:rPr lang="ro-RO" sz="4000" dirty="0">
                <a:latin typeface="Calibri" pitchFamily="34" charset="0"/>
                <a:cs typeface="Calibri" pitchFamily="34" charset="0"/>
              </a:rPr>
              <a:t>de floarea-soarelui </a:t>
            </a:r>
            <a:r>
              <a:rPr lang="vi-VN" sz="4000" dirty="0">
                <a:latin typeface="Calibri" pitchFamily="34" charset="0"/>
                <a:cs typeface="Calibri" pitchFamily="34" charset="0"/>
              </a:rPr>
              <a:t>prezintă o toleranță îmbunătățită la condițiile de secetă și temperaturile scăzute în timpul germinării și al etapelor incipiente de creștere, ceea ce îi face potriviți pentru condiții climatice variabile. 14 hibrizi de floarea-soarelui cu astfel de caracteristici sunt deja înregistrați în Lista Oficială a Soiurilor din România (</a:t>
            </a:r>
            <a:r>
              <a:rPr lang="ro-RO" sz="4000" dirty="0">
                <a:latin typeface="Calibri" pitchFamily="34" charset="0"/>
                <a:cs typeface="Calibri" pitchFamily="34" charset="0"/>
              </a:rPr>
              <a:t>ISTIS</a:t>
            </a:r>
            <a:r>
              <a:rPr lang="vi-VN" sz="4000" dirty="0">
                <a:latin typeface="Calibri" pitchFamily="34" charset="0"/>
                <a:cs typeface="Calibri" pitchFamily="34" charset="0"/>
              </a:rPr>
              <a:t>), în timp ce alte genotipuri sunt în prezent în curs de testare comparativă. Aceste </a:t>
            </a:r>
            <a:r>
              <a:rPr lang="ro-RO" sz="4000" dirty="0">
                <a:latin typeface="Calibri" pitchFamily="34" charset="0"/>
                <a:cs typeface="Calibri" pitchFamily="34" charset="0"/>
              </a:rPr>
              <a:t>genotipuri de floarea-soarelui, </a:t>
            </a:r>
            <a:r>
              <a:rPr lang="vi-VN" sz="4000" dirty="0">
                <a:latin typeface="Calibri" pitchFamily="34" charset="0"/>
                <a:cs typeface="Calibri" pitchFamily="34" charset="0"/>
              </a:rPr>
              <a:t>demonstrează, de asemenea, o calitate îmbunătățită a uleiului, un</a:t>
            </a:r>
            <a:r>
              <a:rPr lang="ro-RO" sz="4000" dirty="0">
                <a:latin typeface="Calibri" pitchFamily="34" charset="0"/>
                <a:cs typeface="Calibri" pitchFamily="34" charset="0"/>
              </a:rPr>
              <a:t>ul</a:t>
            </a:r>
            <a:r>
              <a:rPr lang="vi-VN" sz="4000" dirty="0">
                <a:latin typeface="Calibri" pitchFamily="34" charset="0"/>
                <a:cs typeface="Calibri" pitchFamily="34" charset="0"/>
              </a:rPr>
              <a:t> dintre ele prezentând un conținut crescut de proteine, contribuind la valoarea lor adăugată pentru piața semințelor.</a:t>
            </a:r>
            <a:r>
              <a:rPr lang="ro-RO" sz="4000" dirty="0">
                <a:latin typeface="Calibri" pitchFamily="34" charset="0"/>
                <a:cs typeface="Calibri" pitchFamily="34" charset="0"/>
              </a:rPr>
              <a:t> A</a:t>
            </a:r>
            <a:r>
              <a:rPr lang="vi-VN" sz="4000" dirty="0">
                <a:latin typeface="Calibri" pitchFamily="34" charset="0"/>
                <a:cs typeface="Calibri" pitchFamily="34" charset="0"/>
              </a:rPr>
              <a:t>ctivitatea de ameliorare a flor</a:t>
            </a:r>
            <a:r>
              <a:rPr lang="ro-RO" sz="4000" dirty="0">
                <a:latin typeface="Calibri" pitchFamily="34" charset="0"/>
                <a:cs typeface="Calibri" pitchFamily="34" charset="0"/>
              </a:rPr>
              <a:t>ii</a:t>
            </a:r>
            <a:r>
              <a:rPr lang="vi-VN" sz="4000" dirty="0">
                <a:latin typeface="Calibri" pitchFamily="34" charset="0"/>
                <a:cs typeface="Calibri" pitchFamily="34" charset="0"/>
              </a:rPr>
              <a:t>-soarelui de la </a:t>
            </a:r>
            <a:r>
              <a:rPr lang="ro-RO" sz="4000" dirty="0">
                <a:latin typeface="Calibri" pitchFamily="34" charset="0"/>
                <a:cs typeface="Calibri" pitchFamily="34" charset="0"/>
              </a:rPr>
              <a:t>INCDA </a:t>
            </a:r>
            <a:r>
              <a:rPr lang="vi-VN" sz="4000" dirty="0">
                <a:latin typeface="Calibri" pitchFamily="34" charset="0"/>
                <a:cs typeface="Calibri" pitchFamily="34" charset="0"/>
              </a:rPr>
              <a:t>Fundulea își propune să ofere hibrizi competitivi care combină performanța </a:t>
            </a:r>
            <a:r>
              <a:rPr lang="ro-RO" sz="4000" dirty="0">
                <a:latin typeface="Calibri" pitchFamily="34" charset="0"/>
                <a:cs typeface="Calibri" pitchFamily="34" charset="0"/>
              </a:rPr>
              <a:t>producției ridicate de semințe</a:t>
            </a:r>
            <a:r>
              <a:rPr lang="vi-VN" sz="4000" dirty="0">
                <a:latin typeface="Calibri" pitchFamily="34" charset="0"/>
                <a:cs typeface="Calibri" pitchFamily="34" charset="0"/>
              </a:rPr>
              <a:t>, stabilitatea și caracteristicile de calitate cerute de agricultura modernă și de piața semințelor în continuă evoluție.</a:t>
            </a:r>
            <a:endParaRPr lang="en-US" sz="4000" dirty="0">
              <a:latin typeface="Calibri" pitchFamily="34" charset="0"/>
              <a:cs typeface="Calibri"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586954384"/>
              </p:ext>
            </p:extLst>
          </p:nvPr>
        </p:nvGraphicFramePr>
        <p:xfrm>
          <a:off x="20525351" y="18100133"/>
          <a:ext cx="7924800" cy="10524935"/>
        </p:xfrm>
        <a:graphic>
          <a:graphicData uri="http://schemas.openxmlformats.org/drawingml/2006/table">
            <a:tbl>
              <a:tblPr firstRow="1" firstCol="1" bandRow="1">
                <a:tableStyleId>{5C22544A-7EE6-4342-B048-85BDC9FD1C3A}</a:tableStyleId>
              </a:tblPr>
              <a:tblGrid>
                <a:gridCol w="531895">
                  <a:extLst>
                    <a:ext uri="{9D8B030D-6E8A-4147-A177-3AD203B41FA5}">
                      <a16:colId xmlns:a16="http://schemas.microsoft.com/office/drawing/2014/main" val="20000"/>
                    </a:ext>
                  </a:extLst>
                </a:gridCol>
                <a:gridCol w="2668505">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514600">
                  <a:extLst>
                    <a:ext uri="{9D8B030D-6E8A-4147-A177-3AD203B41FA5}">
                      <a16:colId xmlns:a16="http://schemas.microsoft.com/office/drawing/2014/main" val="20003"/>
                    </a:ext>
                  </a:extLst>
                </a:gridCol>
              </a:tblGrid>
              <a:tr h="0">
                <a:tc>
                  <a:txBody>
                    <a:bodyPr/>
                    <a:lstStyle/>
                    <a:p>
                      <a:pPr>
                        <a:lnSpc>
                          <a:spcPct val="115000"/>
                        </a:lnSpc>
                        <a:spcAft>
                          <a:spcPts val="0"/>
                        </a:spcAft>
                      </a:pPr>
                      <a:r>
                        <a:rPr lang="en-US" sz="2200" dirty="0">
                          <a:effectLst/>
                        </a:rPr>
                        <a:t> </a:t>
                      </a:r>
                      <a:r>
                        <a:rPr lang="ro-RO" sz="2200" dirty="0">
                          <a:effectLst/>
                        </a:rPr>
                        <a:t>Nr.</a:t>
                      </a:r>
                      <a:endParaRPr lang="en-US" sz="1100" dirty="0">
                        <a:effectLst/>
                        <a:latin typeface="Calibri"/>
                        <a:ea typeface="Calibri"/>
                        <a:cs typeface="Times New Roman"/>
                      </a:endParaRPr>
                    </a:p>
                  </a:txBody>
                  <a:tcPr marL="68580" marR="68580" marT="0" marB="0"/>
                </a:tc>
                <a:tc>
                  <a:txBody>
                    <a:bodyPr/>
                    <a:lstStyle/>
                    <a:p>
                      <a:pPr marL="768985">
                        <a:lnSpc>
                          <a:spcPct val="115000"/>
                        </a:lnSpc>
                        <a:spcAft>
                          <a:spcPts val="0"/>
                        </a:spcAft>
                      </a:pPr>
                      <a:r>
                        <a:rPr lang="fr-CA" sz="2200" dirty="0">
                          <a:effectLst/>
                        </a:rPr>
                        <a:t> </a:t>
                      </a:r>
                      <a:endParaRPr lang="en-US" sz="1100" dirty="0">
                        <a:effectLst/>
                      </a:endParaRPr>
                    </a:p>
                    <a:p>
                      <a:pPr algn="ctr">
                        <a:lnSpc>
                          <a:spcPct val="115000"/>
                        </a:lnSpc>
                        <a:spcAft>
                          <a:spcPts val="0"/>
                        </a:spcAft>
                      </a:pPr>
                      <a:r>
                        <a:rPr lang="ro-RO" sz="2400" dirty="0">
                          <a:effectLst/>
                        </a:rPr>
                        <a:t>Hibridul de floarea-soarelui</a:t>
                      </a:r>
                      <a:endParaRPr lang="en-US" sz="1400" dirty="0">
                        <a:effectLst/>
                        <a:latin typeface="+mn-lt"/>
                        <a:ea typeface="Calibri"/>
                        <a:cs typeface="Times New Roman"/>
                      </a:endParaRPr>
                    </a:p>
                  </a:txBody>
                  <a:tcPr marL="68580" marR="68580" marT="0" marB="0"/>
                </a:tc>
                <a:tc>
                  <a:txBody>
                    <a:bodyPr/>
                    <a:lstStyle/>
                    <a:p>
                      <a:pPr>
                        <a:lnSpc>
                          <a:spcPct val="115000"/>
                        </a:lnSpc>
                        <a:spcAft>
                          <a:spcPts val="0"/>
                        </a:spcAft>
                      </a:pPr>
                      <a:r>
                        <a:rPr lang="ro-RO" sz="2200" dirty="0">
                          <a:effectLst/>
                        </a:rPr>
                        <a:t>Sistemul de cultivare</a:t>
                      </a:r>
                      <a:endParaRPr lang="en-US" sz="1100" dirty="0">
                        <a:effectLst/>
                        <a:latin typeface="Calibri"/>
                        <a:ea typeface="Calibri"/>
                        <a:cs typeface="Times New Roman"/>
                      </a:endParaRPr>
                    </a:p>
                  </a:txBody>
                  <a:tcPr marL="68580" marR="68580" marT="0" marB="0"/>
                </a:tc>
                <a:tc>
                  <a:txBody>
                    <a:bodyPr/>
                    <a:lstStyle/>
                    <a:p>
                      <a:pPr>
                        <a:lnSpc>
                          <a:spcPct val="115000"/>
                        </a:lnSpc>
                        <a:spcAft>
                          <a:spcPts val="0"/>
                        </a:spcAft>
                      </a:pPr>
                      <a:r>
                        <a:rPr lang="ro-RO" sz="2200" dirty="0">
                          <a:effectLst/>
                        </a:rPr>
                        <a:t>Anul înregistrării</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0">
                <a:tc>
                  <a:txBody>
                    <a:bodyPr/>
                    <a:lstStyle/>
                    <a:p>
                      <a:pPr>
                        <a:lnSpc>
                          <a:spcPct val="115000"/>
                        </a:lnSpc>
                        <a:spcAft>
                          <a:spcPts val="0"/>
                        </a:spcAft>
                      </a:pPr>
                      <a:r>
                        <a:rPr lang="en-US" sz="2200">
                          <a:effectLst/>
                        </a:rPr>
                        <a:t>1</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FD15E27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Express Sun</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0">
                <a:tc>
                  <a:txBody>
                    <a:bodyPr/>
                    <a:lstStyle/>
                    <a:p>
                      <a:pPr>
                        <a:lnSpc>
                          <a:spcPct val="115000"/>
                        </a:lnSpc>
                        <a:spcAft>
                          <a:spcPts val="0"/>
                        </a:spcAft>
                      </a:pPr>
                      <a:r>
                        <a:rPr lang="en-US" sz="2200">
                          <a:effectLst/>
                        </a:rPr>
                        <a:t>2</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FD18CL58</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Clear Field</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0">
                <a:tc>
                  <a:txBody>
                    <a:bodyPr/>
                    <a:lstStyle/>
                    <a:p>
                      <a:pPr>
                        <a:lnSpc>
                          <a:spcPct val="115000"/>
                        </a:lnSpc>
                        <a:spcAft>
                          <a:spcPts val="0"/>
                        </a:spcAft>
                      </a:pPr>
                      <a:r>
                        <a:rPr lang="en-US" sz="2200">
                          <a:effectLst/>
                        </a:rPr>
                        <a:t>3</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FD18E41</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Express Sun</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0">
                <a:tc>
                  <a:txBody>
                    <a:bodyPr/>
                    <a:lstStyle/>
                    <a:p>
                      <a:pPr>
                        <a:lnSpc>
                          <a:spcPct val="115000"/>
                        </a:lnSpc>
                        <a:spcAft>
                          <a:spcPts val="0"/>
                        </a:spcAft>
                      </a:pPr>
                      <a:r>
                        <a:rPr lang="en-US" sz="2200">
                          <a:effectLst/>
                        </a:rPr>
                        <a:t>4</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FD19E42</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Express Sun</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2020</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0">
                <a:tc>
                  <a:txBody>
                    <a:bodyPr/>
                    <a:lstStyle/>
                    <a:p>
                      <a:pPr>
                        <a:lnSpc>
                          <a:spcPct val="115000"/>
                        </a:lnSpc>
                        <a:spcAft>
                          <a:spcPts val="0"/>
                        </a:spcAft>
                      </a:pPr>
                      <a:r>
                        <a:rPr lang="en-US" sz="2200">
                          <a:effectLst/>
                        </a:rPr>
                        <a:t>5</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FD21E45</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Express Sun</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2022</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0">
                <a:tc>
                  <a:txBody>
                    <a:bodyPr/>
                    <a:lstStyle/>
                    <a:p>
                      <a:pPr>
                        <a:lnSpc>
                          <a:spcPct val="115000"/>
                        </a:lnSpc>
                        <a:spcAft>
                          <a:spcPts val="0"/>
                        </a:spcAft>
                      </a:pPr>
                      <a:r>
                        <a:rPr lang="en-US" sz="2200">
                          <a:effectLst/>
                        </a:rPr>
                        <a:t>6</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FD22CL83</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2023</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0">
                <a:tc>
                  <a:txBody>
                    <a:bodyPr/>
                    <a:lstStyle/>
                    <a:p>
                      <a:pPr>
                        <a:lnSpc>
                          <a:spcPct val="115000"/>
                        </a:lnSpc>
                        <a:spcAft>
                          <a:spcPts val="0"/>
                        </a:spcAft>
                      </a:pPr>
                      <a:r>
                        <a:rPr lang="en-US" sz="2200">
                          <a:effectLst/>
                        </a:rPr>
                        <a:t>7</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FD22CLP32</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2023</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0">
                <a:tc>
                  <a:txBody>
                    <a:bodyPr/>
                    <a:lstStyle/>
                    <a:p>
                      <a:pPr>
                        <a:lnSpc>
                          <a:spcPct val="115000"/>
                        </a:lnSpc>
                        <a:spcAft>
                          <a:spcPts val="0"/>
                        </a:spcAft>
                      </a:pPr>
                      <a:r>
                        <a:rPr lang="en-US" sz="2200">
                          <a:effectLst/>
                        </a:rPr>
                        <a:t>8</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FD22CLP64</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2023</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0">
                <a:tc>
                  <a:txBody>
                    <a:bodyPr/>
                    <a:lstStyle/>
                    <a:p>
                      <a:pPr>
                        <a:lnSpc>
                          <a:spcPct val="115000"/>
                        </a:lnSpc>
                        <a:spcAft>
                          <a:spcPts val="0"/>
                        </a:spcAft>
                      </a:pPr>
                      <a:r>
                        <a:rPr lang="en-US" sz="2200">
                          <a:effectLst/>
                        </a:rPr>
                        <a:t>9</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FD22CLP84</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2024</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r h="0">
                <a:tc>
                  <a:txBody>
                    <a:bodyPr/>
                    <a:lstStyle/>
                    <a:p>
                      <a:pPr>
                        <a:lnSpc>
                          <a:spcPct val="115000"/>
                        </a:lnSpc>
                        <a:spcAft>
                          <a:spcPts val="0"/>
                        </a:spcAft>
                      </a:pPr>
                      <a:r>
                        <a:rPr lang="en-US" sz="2200">
                          <a:effectLst/>
                        </a:rPr>
                        <a:t>10</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FD24C22</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err="1">
                          <a:effectLst/>
                        </a:rPr>
                        <a:t>Conven</a:t>
                      </a:r>
                      <a:r>
                        <a:rPr lang="ro-RO" sz="2200" dirty="0">
                          <a:effectLst/>
                        </a:rPr>
                        <a:t>ț</a:t>
                      </a:r>
                      <a:r>
                        <a:rPr lang="en-US" sz="2200" dirty="0" err="1">
                          <a:effectLst/>
                        </a:rPr>
                        <a:t>ional</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2025</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0"/>
                  </a:ext>
                </a:extLst>
              </a:tr>
              <a:tr h="0">
                <a:tc>
                  <a:txBody>
                    <a:bodyPr/>
                    <a:lstStyle/>
                    <a:p>
                      <a:pPr>
                        <a:lnSpc>
                          <a:spcPct val="115000"/>
                        </a:lnSpc>
                        <a:spcAft>
                          <a:spcPts val="0"/>
                        </a:spcAft>
                      </a:pPr>
                      <a:r>
                        <a:rPr lang="en-US" sz="2200">
                          <a:effectLst/>
                        </a:rPr>
                        <a:t>11</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FD24CLP33</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2025</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1"/>
                  </a:ext>
                </a:extLst>
              </a:tr>
              <a:tr h="0">
                <a:tc>
                  <a:txBody>
                    <a:bodyPr/>
                    <a:lstStyle/>
                    <a:p>
                      <a:pPr>
                        <a:lnSpc>
                          <a:spcPct val="115000"/>
                        </a:lnSpc>
                        <a:spcAft>
                          <a:spcPts val="0"/>
                        </a:spcAft>
                      </a:pPr>
                      <a:r>
                        <a:rPr lang="en-US" sz="2200">
                          <a:effectLst/>
                        </a:rPr>
                        <a:t>12</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FD25C72</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err="1">
                          <a:effectLst/>
                        </a:rPr>
                        <a:t>Conven</a:t>
                      </a:r>
                      <a:r>
                        <a:rPr lang="ro-RO" sz="2200" dirty="0">
                          <a:effectLst/>
                        </a:rPr>
                        <a:t>ți</a:t>
                      </a:r>
                      <a:r>
                        <a:rPr lang="en-US" sz="2200" dirty="0" err="1">
                          <a:effectLst/>
                        </a:rPr>
                        <a:t>onal</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2026</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2"/>
                  </a:ext>
                </a:extLst>
              </a:tr>
              <a:tr h="0">
                <a:tc>
                  <a:txBody>
                    <a:bodyPr/>
                    <a:lstStyle/>
                    <a:p>
                      <a:pPr>
                        <a:lnSpc>
                          <a:spcPct val="115000"/>
                        </a:lnSpc>
                        <a:spcAft>
                          <a:spcPts val="0"/>
                        </a:spcAft>
                      </a:pPr>
                      <a:r>
                        <a:rPr lang="en-US" sz="2200">
                          <a:effectLst/>
                        </a:rPr>
                        <a:t>13</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FD25CLP32</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Clear Field Plus</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2026</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3"/>
                  </a:ext>
                </a:extLst>
              </a:tr>
              <a:tr h="0">
                <a:tc>
                  <a:txBody>
                    <a:bodyPr/>
                    <a:lstStyle/>
                    <a:p>
                      <a:pPr>
                        <a:lnSpc>
                          <a:spcPct val="115000"/>
                        </a:lnSpc>
                        <a:spcAft>
                          <a:spcPts val="0"/>
                        </a:spcAft>
                      </a:pPr>
                      <a:r>
                        <a:rPr lang="en-US" sz="2200">
                          <a:effectLst/>
                        </a:rPr>
                        <a:t>14</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PERFORMER</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err="1">
                          <a:effectLst/>
                        </a:rPr>
                        <a:t>Conven</a:t>
                      </a:r>
                      <a:r>
                        <a:rPr lang="ro-RO" sz="2200" dirty="0">
                          <a:effectLst/>
                        </a:rPr>
                        <a:t>ți</a:t>
                      </a:r>
                      <a:r>
                        <a:rPr lang="en-US" sz="2200" dirty="0" err="1">
                          <a:effectLst/>
                        </a:rPr>
                        <a:t>onal</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1998</a:t>
                      </a:r>
                      <a:endParaRPr lang="en-US" sz="1100" dirty="0">
                        <a:effectLst/>
                      </a:endParaRPr>
                    </a:p>
                    <a:p>
                      <a:pPr algn="ctr">
                        <a:lnSpc>
                          <a:spcPct val="115000"/>
                        </a:lnSpc>
                        <a:spcAft>
                          <a:spcPts val="0"/>
                        </a:spcAft>
                      </a:pPr>
                      <a:r>
                        <a:rPr lang="en-US" sz="2200" dirty="0">
                          <a:effectLst/>
                        </a:rPr>
                        <a:t>re-</a:t>
                      </a:r>
                      <a:r>
                        <a:rPr lang="ro-RO" sz="2200" dirty="0">
                          <a:effectLst/>
                        </a:rPr>
                        <a:t>înregistrat</a:t>
                      </a:r>
                      <a:r>
                        <a:rPr lang="en-US" sz="2200" dirty="0">
                          <a:effectLst/>
                        </a:rPr>
                        <a:t> 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4"/>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595811148"/>
              </p:ext>
            </p:extLst>
          </p:nvPr>
        </p:nvGraphicFramePr>
        <p:xfrm>
          <a:off x="20632899" y="30530535"/>
          <a:ext cx="7770651" cy="12169736"/>
        </p:xfrm>
        <a:graphic>
          <a:graphicData uri="http://schemas.openxmlformats.org/drawingml/2006/table">
            <a:tbl>
              <a:tblPr firstRow="1" firstCol="1" bandRow="1">
                <a:tableStyleId>{5C22544A-7EE6-4342-B048-85BDC9FD1C3A}</a:tableStyleId>
              </a:tblPr>
              <a:tblGrid>
                <a:gridCol w="609600">
                  <a:extLst>
                    <a:ext uri="{9D8B030D-6E8A-4147-A177-3AD203B41FA5}">
                      <a16:colId xmlns:a16="http://schemas.microsoft.com/office/drawing/2014/main" val="20000"/>
                    </a:ext>
                  </a:extLst>
                </a:gridCol>
                <a:gridCol w="2322351">
                  <a:extLst>
                    <a:ext uri="{9D8B030D-6E8A-4147-A177-3AD203B41FA5}">
                      <a16:colId xmlns:a16="http://schemas.microsoft.com/office/drawing/2014/main" val="20001"/>
                    </a:ext>
                  </a:extLst>
                </a:gridCol>
                <a:gridCol w="2247900">
                  <a:extLst>
                    <a:ext uri="{9D8B030D-6E8A-4147-A177-3AD203B41FA5}">
                      <a16:colId xmlns:a16="http://schemas.microsoft.com/office/drawing/2014/main" val="20002"/>
                    </a:ext>
                  </a:extLst>
                </a:gridCol>
                <a:gridCol w="2590800">
                  <a:extLst>
                    <a:ext uri="{9D8B030D-6E8A-4147-A177-3AD203B41FA5}">
                      <a16:colId xmlns:a16="http://schemas.microsoft.com/office/drawing/2014/main" val="20003"/>
                    </a:ext>
                  </a:extLst>
                </a:gridCol>
              </a:tblGrid>
              <a:tr h="936134">
                <a:tc>
                  <a:txBody>
                    <a:bodyPr/>
                    <a:lstStyle/>
                    <a:p>
                      <a:pPr algn="ctr">
                        <a:lnSpc>
                          <a:spcPct val="115000"/>
                        </a:lnSpc>
                        <a:spcAft>
                          <a:spcPts val="0"/>
                        </a:spcAft>
                      </a:pPr>
                      <a:r>
                        <a:rPr lang="en-US" sz="1800" dirty="0">
                          <a:effectLst/>
                        </a:rPr>
                        <a:t> N</a:t>
                      </a:r>
                      <a:r>
                        <a:rPr lang="ro-RO" sz="1800" dirty="0">
                          <a:effectLst/>
                        </a:rPr>
                        <a:t>r</a:t>
                      </a:r>
                      <a:r>
                        <a:rPr lang="en-US" sz="1800" dirty="0">
                          <a:effectLst/>
                        </a:rPr>
                        <a:t>.</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1800" dirty="0">
                          <a:effectLst/>
                        </a:rPr>
                        <a:t>Hibridul de floarea-soarelui</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1800" dirty="0">
                          <a:effectLst/>
                        </a:rPr>
                        <a:t>Numărul brevetului</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ro-RO" sz="1800" dirty="0"/>
                        <a:t>Anul de acordare al brevetului</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624089">
                <a:tc>
                  <a:txBody>
                    <a:bodyPr/>
                    <a:lstStyle/>
                    <a:p>
                      <a:pPr>
                        <a:lnSpc>
                          <a:spcPct val="115000"/>
                        </a:lnSpc>
                        <a:spcAft>
                          <a:spcPts val="0"/>
                        </a:spcAft>
                      </a:pPr>
                      <a:r>
                        <a:rPr lang="en-US" sz="1800" dirty="0">
                          <a:effectLst/>
                        </a:rPr>
                        <a:t>1</a:t>
                      </a:r>
                      <a:endParaRPr lang="en-US" sz="1100" dirty="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FD15C27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00530/02.04.2019</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624089">
                <a:tc>
                  <a:txBody>
                    <a:bodyPr/>
                    <a:lstStyle/>
                    <a:p>
                      <a:pPr>
                        <a:lnSpc>
                          <a:spcPct val="115000"/>
                        </a:lnSpc>
                        <a:spcAft>
                          <a:spcPts val="0"/>
                        </a:spcAft>
                      </a:pPr>
                      <a:r>
                        <a:rPr lang="fr-CA" sz="1800" dirty="0">
                          <a:effectLst/>
                        </a:rPr>
                        <a:t>2</a:t>
                      </a:r>
                      <a:endParaRPr lang="en-US" sz="1100" dirty="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FD15C44</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00531/02.04.2019</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2019</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624089">
                <a:tc>
                  <a:txBody>
                    <a:bodyPr/>
                    <a:lstStyle/>
                    <a:p>
                      <a:pPr>
                        <a:lnSpc>
                          <a:spcPct val="115000"/>
                        </a:lnSpc>
                        <a:spcAft>
                          <a:spcPts val="0"/>
                        </a:spcAft>
                      </a:pPr>
                      <a:r>
                        <a:rPr lang="fr-CA" sz="1800" dirty="0">
                          <a:effectLst/>
                        </a:rPr>
                        <a:t>3</a:t>
                      </a:r>
                      <a:endParaRPr lang="en-US" sz="1100" dirty="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FD16C50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00532/02.04.2019</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2019</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624089">
                <a:tc>
                  <a:txBody>
                    <a:bodyPr/>
                    <a:lstStyle/>
                    <a:p>
                      <a:pPr>
                        <a:lnSpc>
                          <a:spcPct val="115000"/>
                        </a:lnSpc>
                        <a:spcAft>
                          <a:spcPts val="0"/>
                        </a:spcAft>
                      </a:pPr>
                      <a:r>
                        <a:rPr lang="fr-CA" sz="1800" dirty="0">
                          <a:effectLst/>
                        </a:rPr>
                        <a:t>4</a:t>
                      </a:r>
                      <a:endParaRPr lang="en-US" sz="1100" dirty="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FD15CL44</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00601/25.11.2020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624089">
                <a:tc>
                  <a:txBody>
                    <a:bodyPr/>
                    <a:lstStyle/>
                    <a:p>
                      <a:pPr>
                        <a:lnSpc>
                          <a:spcPct val="115000"/>
                        </a:lnSpc>
                        <a:spcAft>
                          <a:spcPts val="0"/>
                        </a:spcAft>
                      </a:pPr>
                      <a:r>
                        <a:rPr lang="fr-CA" sz="1800">
                          <a:effectLst/>
                        </a:rPr>
                        <a:t>5</a:t>
                      </a:r>
                      <a:endParaRPr lang="en-US" sz="110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FD15E27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00602/25.11.2020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624089">
                <a:tc>
                  <a:txBody>
                    <a:bodyPr/>
                    <a:lstStyle/>
                    <a:p>
                      <a:pPr>
                        <a:lnSpc>
                          <a:spcPct val="115000"/>
                        </a:lnSpc>
                        <a:spcAft>
                          <a:spcPts val="0"/>
                        </a:spcAft>
                      </a:pPr>
                      <a:r>
                        <a:rPr lang="fr-CA" sz="1800">
                          <a:effectLst/>
                        </a:rPr>
                        <a:t>6</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FD16CL50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00603/25.11.2020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624089">
                <a:tc>
                  <a:txBody>
                    <a:bodyPr/>
                    <a:lstStyle/>
                    <a:p>
                      <a:pPr>
                        <a:lnSpc>
                          <a:spcPct val="115000"/>
                        </a:lnSpc>
                        <a:spcAft>
                          <a:spcPts val="0"/>
                        </a:spcAft>
                      </a:pPr>
                      <a:r>
                        <a:rPr lang="en-US" sz="1800">
                          <a:effectLst/>
                        </a:rPr>
                        <a:t>7</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FD18CL58</a:t>
                      </a:r>
                      <a:endParaRPr lang="en-US" sz="1100" dirty="0">
                        <a:effectLst/>
                      </a:endParaRPr>
                    </a:p>
                    <a:p>
                      <a:pPr algn="ctr">
                        <a:lnSpc>
                          <a:spcPct val="115000"/>
                        </a:lnSpc>
                        <a:spcAft>
                          <a:spcPts val="0"/>
                        </a:spcAft>
                      </a:pPr>
                      <a:r>
                        <a:rPr lang="en-US"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00604/25.11.2020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624089">
                <a:tc>
                  <a:txBody>
                    <a:bodyPr/>
                    <a:lstStyle/>
                    <a:p>
                      <a:pPr>
                        <a:lnSpc>
                          <a:spcPct val="115000"/>
                        </a:lnSpc>
                        <a:spcAft>
                          <a:spcPts val="0"/>
                        </a:spcAft>
                      </a:pPr>
                      <a:r>
                        <a:rPr lang="en-US" sz="1800">
                          <a:effectLst/>
                        </a:rPr>
                        <a:t>8</a:t>
                      </a:r>
                      <a:endParaRPr lang="en-US" sz="110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FD18E41</a:t>
                      </a:r>
                      <a:endParaRPr lang="en-US" sz="1100" dirty="0">
                        <a:effectLst/>
                      </a:endParaRPr>
                    </a:p>
                    <a:p>
                      <a:pPr algn="ctr">
                        <a:lnSpc>
                          <a:spcPct val="115000"/>
                        </a:lnSpc>
                        <a:spcAft>
                          <a:spcPts val="0"/>
                        </a:spcAft>
                      </a:pPr>
                      <a:r>
                        <a:rPr lang="en-US"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00605/25.11.2020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624089">
                <a:tc>
                  <a:txBody>
                    <a:bodyPr/>
                    <a:lstStyle/>
                    <a:p>
                      <a:pPr>
                        <a:lnSpc>
                          <a:spcPct val="115000"/>
                        </a:lnSpc>
                        <a:spcAft>
                          <a:spcPts val="0"/>
                        </a:spcAft>
                      </a:pPr>
                      <a:r>
                        <a:rPr lang="en-US" sz="1800">
                          <a:effectLst/>
                        </a:rPr>
                        <a:t>9</a:t>
                      </a:r>
                      <a:endParaRPr lang="en-US" sz="110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FD19E42</a:t>
                      </a:r>
                      <a:endParaRPr lang="en-US" sz="1100" dirty="0">
                        <a:effectLst/>
                      </a:endParaRPr>
                    </a:p>
                    <a:p>
                      <a:pPr algn="ctr">
                        <a:lnSpc>
                          <a:spcPct val="115000"/>
                        </a:lnSpc>
                        <a:spcAft>
                          <a:spcPts val="0"/>
                        </a:spcAft>
                      </a:pPr>
                      <a:r>
                        <a:rPr lang="en-US"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00611/15.12.2021</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a:effectLst/>
                        </a:rPr>
                        <a:t>2021</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r h="624089">
                <a:tc>
                  <a:txBody>
                    <a:bodyPr/>
                    <a:lstStyle/>
                    <a:p>
                      <a:pPr>
                        <a:lnSpc>
                          <a:spcPct val="115000"/>
                        </a:lnSpc>
                        <a:spcAft>
                          <a:spcPts val="0"/>
                        </a:spcAft>
                      </a:pPr>
                      <a:r>
                        <a:rPr lang="fr-CA" sz="1800">
                          <a:effectLst/>
                        </a:rPr>
                        <a:t>10</a:t>
                      </a:r>
                      <a:endParaRPr lang="en-US" sz="1100">
                        <a:effectLst/>
                        <a:latin typeface="Calibri"/>
                        <a:ea typeface="Calibri"/>
                        <a:cs typeface="Times New Roman"/>
                      </a:endParaRPr>
                    </a:p>
                  </a:txBody>
                  <a:tcPr marL="68580" marR="68580" marT="0" marB="0"/>
                </a:tc>
                <a:tc>
                  <a:txBody>
                    <a:bodyPr/>
                    <a:lstStyle/>
                    <a:p>
                      <a:pPr marL="457200" indent="-13335" algn="ctr">
                        <a:lnSpc>
                          <a:spcPct val="115000"/>
                        </a:lnSpc>
                        <a:spcAft>
                          <a:spcPts val="0"/>
                        </a:spcAft>
                      </a:pPr>
                      <a:r>
                        <a:rPr lang="fr-CA" sz="1800" dirty="0">
                          <a:effectLst/>
                        </a:rPr>
                        <a:t>FD20CL70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00690/20.03.2023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0"/>
                  </a:ext>
                </a:extLst>
              </a:tr>
              <a:tr h="624089">
                <a:tc>
                  <a:txBody>
                    <a:bodyPr/>
                    <a:lstStyle/>
                    <a:p>
                      <a:pPr>
                        <a:lnSpc>
                          <a:spcPct val="115000"/>
                        </a:lnSpc>
                        <a:spcAft>
                          <a:spcPts val="0"/>
                        </a:spcAft>
                      </a:pPr>
                      <a:r>
                        <a:rPr lang="fr-CA" sz="1800">
                          <a:effectLst/>
                        </a:rPr>
                        <a:t>11</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LC 2115 A</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00691/20.03.2023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1"/>
                  </a:ext>
                </a:extLst>
              </a:tr>
              <a:tr h="624089">
                <a:tc>
                  <a:txBody>
                    <a:bodyPr/>
                    <a:lstStyle/>
                    <a:p>
                      <a:pPr>
                        <a:lnSpc>
                          <a:spcPct val="115000"/>
                        </a:lnSpc>
                        <a:spcAft>
                          <a:spcPts val="0"/>
                        </a:spcAft>
                      </a:pPr>
                      <a:r>
                        <a:rPr lang="fr-CA" sz="1800">
                          <a:effectLst/>
                        </a:rPr>
                        <a:t>12</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LC 2118 A</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00718/05.12.2023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2"/>
                  </a:ext>
                </a:extLst>
              </a:tr>
              <a:tr h="624089">
                <a:tc>
                  <a:txBody>
                    <a:bodyPr/>
                    <a:lstStyle/>
                    <a:p>
                      <a:pPr>
                        <a:lnSpc>
                          <a:spcPct val="115000"/>
                        </a:lnSpc>
                        <a:spcAft>
                          <a:spcPts val="0"/>
                        </a:spcAft>
                      </a:pPr>
                      <a:r>
                        <a:rPr lang="fr-CA" sz="1800">
                          <a:effectLst/>
                        </a:rPr>
                        <a:t>13</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FD21E45</a:t>
                      </a:r>
                      <a:endParaRPr lang="en-US" sz="1100" dirty="0">
                        <a:effectLst/>
                      </a:endParaRPr>
                    </a:p>
                    <a:p>
                      <a:pPr algn="ctr">
                        <a:lnSpc>
                          <a:spcPct val="115000"/>
                        </a:lnSpc>
                        <a:spcAft>
                          <a:spcPts val="0"/>
                        </a:spcAft>
                      </a:pPr>
                      <a:r>
                        <a:rPr lang="fr-CA"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00719/</a:t>
                      </a:r>
                      <a:r>
                        <a:rPr lang="en-US" sz="1800" dirty="0">
                          <a:effectLst/>
                        </a:rPr>
                        <a:t>05.12.2023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3"/>
                  </a:ext>
                </a:extLst>
              </a:tr>
              <a:tr h="624089">
                <a:tc>
                  <a:txBody>
                    <a:bodyPr/>
                    <a:lstStyle/>
                    <a:p>
                      <a:pPr>
                        <a:lnSpc>
                          <a:spcPct val="115000"/>
                        </a:lnSpc>
                        <a:spcAft>
                          <a:spcPts val="0"/>
                        </a:spcAft>
                      </a:pPr>
                      <a:r>
                        <a:rPr lang="fr-CA" sz="1800">
                          <a:effectLst/>
                        </a:rPr>
                        <a:t>14</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FD21CL77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00720/05.12.2023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4"/>
                  </a:ext>
                </a:extLst>
              </a:tr>
              <a:tr h="624089">
                <a:tc>
                  <a:txBody>
                    <a:bodyPr/>
                    <a:lstStyle/>
                    <a:p>
                      <a:pPr>
                        <a:lnSpc>
                          <a:spcPct val="115000"/>
                        </a:lnSpc>
                        <a:spcAft>
                          <a:spcPts val="0"/>
                        </a:spcAft>
                      </a:pPr>
                      <a:r>
                        <a:rPr lang="fr-CA" sz="1800">
                          <a:effectLst/>
                        </a:rPr>
                        <a:t>15</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a:effectLst/>
                        </a:rPr>
                        <a:t>FD22CL66</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00754/19.02.2025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2025</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5"/>
                  </a:ext>
                </a:extLst>
              </a:tr>
              <a:tr h="624089">
                <a:tc>
                  <a:txBody>
                    <a:bodyPr/>
                    <a:lstStyle/>
                    <a:p>
                      <a:pPr>
                        <a:lnSpc>
                          <a:spcPct val="115000"/>
                        </a:lnSpc>
                        <a:spcAft>
                          <a:spcPts val="0"/>
                        </a:spcAft>
                      </a:pPr>
                      <a:r>
                        <a:rPr lang="fr-CA" sz="1800">
                          <a:effectLst/>
                        </a:rPr>
                        <a:t>16</a:t>
                      </a:r>
                      <a:endParaRPr lang="en-US" sz="1100">
                        <a:effectLst/>
                        <a:latin typeface="Calibri"/>
                        <a:ea typeface="Calibri"/>
                        <a:cs typeface="Times New Roman"/>
                      </a:endParaRPr>
                    </a:p>
                  </a:txBody>
                  <a:tcPr marL="68580" marR="68580" marT="0" marB="0"/>
                </a:tc>
                <a:tc>
                  <a:txBody>
                    <a:bodyPr/>
                    <a:lstStyle/>
                    <a:p>
                      <a:pPr marL="457200" indent="-13335" algn="ctr">
                        <a:lnSpc>
                          <a:spcPct val="115000"/>
                        </a:lnSpc>
                        <a:spcAft>
                          <a:spcPts val="0"/>
                        </a:spcAft>
                      </a:pPr>
                      <a:r>
                        <a:rPr lang="fr-CA" sz="1800">
                          <a:effectLst/>
                        </a:rPr>
                        <a:t>FD22CL83</a:t>
                      </a:r>
                      <a:endParaRPr lang="en-US" sz="1100">
                        <a:effectLst/>
                      </a:endParaRPr>
                    </a:p>
                    <a:p>
                      <a:pPr algn="ctr">
                        <a:lnSpc>
                          <a:spcPct val="115000"/>
                        </a:lnSpc>
                        <a:spcAft>
                          <a:spcPts val="0"/>
                        </a:spcAft>
                      </a:pPr>
                      <a:r>
                        <a:rPr lang="en-US" sz="1800">
                          <a:effectLst/>
                        </a:rPr>
                        <a:t> </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00755/19.02.2025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2025</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6"/>
                  </a:ext>
                </a:extLst>
              </a:tr>
              <a:tr h="624089">
                <a:tc>
                  <a:txBody>
                    <a:bodyPr/>
                    <a:lstStyle/>
                    <a:p>
                      <a:pPr>
                        <a:lnSpc>
                          <a:spcPct val="115000"/>
                        </a:lnSpc>
                        <a:spcAft>
                          <a:spcPts val="0"/>
                        </a:spcAft>
                      </a:pPr>
                      <a:r>
                        <a:rPr lang="fr-CA" sz="1800">
                          <a:effectLst/>
                        </a:rPr>
                        <a:t>17</a:t>
                      </a:r>
                      <a:endParaRPr lang="en-US" sz="1100">
                        <a:effectLst/>
                        <a:latin typeface="Calibri"/>
                        <a:ea typeface="Calibri"/>
                        <a:cs typeface="Times New Roman"/>
                      </a:endParaRPr>
                    </a:p>
                  </a:txBody>
                  <a:tcPr marL="68580" marR="68580" marT="0" marB="0"/>
                </a:tc>
                <a:tc>
                  <a:txBody>
                    <a:bodyPr/>
                    <a:lstStyle/>
                    <a:p>
                      <a:pPr marL="457200" indent="13335" algn="ctr">
                        <a:lnSpc>
                          <a:spcPct val="115000"/>
                        </a:lnSpc>
                        <a:spcAft>
                          <a:spcPts val="0"/>
                        </a:spcAft>
                      </a:pPr>
                      <a:r>
                        <a:rPr lang="fr-CA" sz="1800">
                          <a:effectLst/>
                        </a:rPr>
                        <a:t>FD22CLP32</a:t>
                      </a:r>
                      <a:endParaRPr lang="en-US" sz="1100">
                        <a:effectLst/>
                      </a:endParaRPr>
                    </a:p>
                    <a:p>
                      <a:pPr algn="ctr">
                        <a:lnSpc>
                          <a:spcPct val="115000"/>
                        </a:lnSpc>
                        <a:spcAft>
                          <a:spcPts val="0"/>
                        </a:spcAft>
                      </a:pPr>
                      <a:r>
                        <a:rPr lang="en-US" sz="1800">
                          <a:effectLst/>
                        </a:rPr>
                        <a:t> </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00756/19.02.2025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2025</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7"/>
                  </a:ext>
                </a:extLst>
              </a:tr>
              <a:tr h="624089">
                <a:tc>
                  <a:txBody>
                    <a:bodyPr/>
                    <a:lstStyle/>
                    <a:p>
                      <a:pPr>
                        <a:lnSpc>
                          <a:spcPct val="115000"/>
                        </a:lnSpc>
                        <a:spcAft>
                          <a:spcPts val="0"/>
                        </a:spcAft>
                      </a:pPr>
                      <a:r>
                        <a:rPr lang="fr-CA" sz="1800">
                          <a:effectLst/>
                        </a:rPr>
                        <a:t>18</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a:effectLst/>
                        </a:rPr>
                        <a:t>FD22CLP64</a:t>
                      </a:r>
                      <a:endParaRPr lang="en-US" sz="1100">
                        <a:effectLst/>
                      </a:endParaRPr>
                    </a:p>
                    <a:p>
                      <a:pPr algn="ctr">
                        <a:lnSpc>
                          <a:spcPct val="115000"/>
                        </a:lnSpc>
                        <a:spcAft>
                          <a:spcPts val="0"/>
                        </a:spcAft>
                      </a:pPr>
                      <a:r>
                        <a:rPr lang="en-US" sz="1800">
                          <a:effectLst/>
                        </a:rPr>
                        <a:t> </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00757/19.02.2025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2025</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8"/>
                  </a:ext>
                </a:extLst>
              </a:tr>
            </a:tbl>
          </a:graphicData>
        </a:graphic>
      </p:graphicFrame>
      <p:sp>
        <p:nvSpPr>
          <p:cNvPr id="21" name="TextBox 20"/>
          <p:cNvSpPr txBox="1"/>
          <p:nvPr/>
        </p:nvSpPr>
        <p:spPr>
          <a:xfrm>
            <a:off x="20632899" y="29432093"/>
            <a:ext cx="7709705" cy="95410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ro-RO" sz="2800" dirty="0"/>
              <a:t>Brevete înregistrate de INCDA</a:t>
            </a:r>
            <a:r>
              <a:rPr lang="en-US" sz="2800" dirty="0"/>
              <a:t> </a:t>
            </a:r>
            <a:r>
              <a:rPr lang="en-US" sz="2800" dirty="0" err="1"/>
              <a:t>Fundulea</a:t>
            </a:r>
            <a:r>
              <a:rPr lang="en-US" sz="2800" dirty="0"/>
              <a:t>,</a:t>
            </a:r>
          </a:p>
          <a:p>
            <a:pPr algn="ctr"/>
            <a:r>
              <a:rPr lang="en-US" sz="2800" dirty="0"/>
              <a:t> </a:t>
            </a:r>
            <a:r>
              <a:rPr lang="ro-RO" sz="2800" dirty="0"/>
              <a:t>î</a:t>
            </a:r>
            <a:r>
              <a:rPr lang="en-US" sz="2800" dirty="0"/>
              <a:t>n </a:t>
            </a:r>
            <a:r>
              <a:rPr lang="en-US" sz="2800" dirty="0" err="1"/>
              <a:t>perio</a:t>
            </a:r>
            <a:r>
              <a:rPr lang="ro-RO" sz="2800" dirty="0"/>
              <a:t>a</a:t>
            </a:r>
            <a:r>
              <a:rPr lang="en-US" sz="2800" dirty="0"/>
              <a:t>d</a:t>
            </a:r>
            <a:r>
              <a:rPr lang="ro-RO" sz="2800" dirty="0"/>
              <a:t>a</a:t>
            </a:r>
            <a:r>
              <a:rPr lang="en-US" sz="2800" dirty="0"/>
              <a:t> 2019-2025</a:t>
            </a:r>
          </a:p>
        </p:txBody>
      </p:sp>
      <p:sp>
        <p:nvSpPr>
          <p:cNvPr id="27" name="TextBox 26"/>
          <p:cNvSpPr txBox="1"/>
          <p:nvPr/>
        </p:nvSpPr>
        <p:spPr>
          <a:xfrm>
            <a:off x="1421735" y="42012027"/>
            <a:ext cx="12675592" cy="95410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ro-RO" sz="2800" dirty="0"/>
              <a:t>Producția medie </a:t>
            </a:r>
            <a:r>
              <a:rPr lang="en-US" sz="2800" dirty="0"/>
              <a:t>de </a:t>
            </a:r>
            <a:r>
              <a:rPr lang="en-US" sz="2800" dirty="0" err="1"/>
              <a:t>semințe</a:t>
            </a:r>
            <a:r>
              <a:rPr lang="ro-RO" sz="2800" dirty="0"/>
              <a:t> (kg/ha)</a:t>
            </a:r>
            <a:r>
              <a:rPr lang="en-US" sz="2800" dirty="0"/>
              <a:t> </a:t>
            </a:r>
            <a:r>
              <a:rPr lang="en-US" sz="2800" dirty="0" err="1"/>
              <a:t>înregistrat</a:t>
            </a:r>
            <a:r>
              <a:rPr lang="ro-RO" sz="2800" dirty="0"/>
              <a:t>ă</a:t>
            </a:r>
            <a:r>
              <a:rPr lang="en-US" sz="2800" dirty="0"/>
              <a:t> de </a:t>
            </a:r>
            <a:r>
              <a:rPr lang="en-US" sz="2800" dirty="0" err="1"/>
              <a:t>hibrizii</a:t>
            </a:r>
            <a:r>
              <a:rPr lang="en-US" sz="2800" dirty="0"/>
              <a:t> de </a:t>
            </a:r>
            <a:r>
              <a:rPr lang="en-US" sz="2800" dirty="0" err="1"/>
              <a:t>floarea-soarelui</a:t>
            </a:r>
            <a:r>
              <a:rPr lang="en-US" sz="2800" dirty="0"/>
              <a:t> </a:t>
            </a:r>
            <a:r>
              <a:rPr lang="en-US" sz="2800" dirty="0" err="1"/>
              <a:t>crea</a:t>
            </a:r>
            <a:r>
              <a:rPr lang="ro-RO" sz="2800" dirty="0"/>
              <a:t>ț</a:t>
            </a:r>
            <a:r>
              <a:rPr lang="en-US" sz="2800" dirty="0" err="1"/>
              <a:t>i</a:t>
            </a:r>
            <a:r>
              <a:rPr lang="en-US" sz="2800" dirty="0"/>
              <a:t> </a:t>
            </a:r>
            <a:r>
              <a:rPr lang="ro-RO" sz="2800" dirty="0"/>
              <a:t>la</a:t>
            </a:r>
            <a:r>
              <a:rPr lang="en-US" sz="2800" dirty="0"/>
              <a:t> </a:t>
            </a:r>
            <a:r>
              <a:rPr lang="ro-RO" sz="2800" dirty="0"/>
              <a:t>INCDA</a:t>
            </a:r>
            <a:r>
              <a:rPr lang="en-US" sz="2800" dirty="0"/>
              <a:t> </a:t>
            </a:r>
            <a:r>
              <a:rPr lang="en-US" sz="2800" dirty="0" err="1"/>
              <a:t>Fundulea</a:t>
            </a:r>
            <a:r>
              <a:rPr lang="en-US" sz="2800" dirty="0"/>
              <a:t>, </a:t>
            </a:r>
            <a:r>
              <a:rPr lang="en-US" sz="2800" dirty="0" err="1"/>
              <a:t>în</a:t>
            </a:r>
            <a:r>
              <a:rPr lang="en-US" sz="2800" dirty="0"/>
              <a:t> </a:t>
            </a:r>
            <a:r>
              <a:rPr lang="en-US" sz="2800" dirty="0" err="1"/>
              <a:t>câmpuri</a:t>
            </a:r>
            <a:r>
              <a:rPr lang="en-US" sz="2800" dirty="0"/>
              <a:t> </a:t>
            </a:r>
            <a:r>
              <a:rPr lang="ro-RO" sz="2800" dirty="0"/>
              <a:t>de </a:t>
            </a:r>
            <a:r>
              <a:rPr lang="en-US" sz="2800" dirty="0" err="1"/>
              <a:t>testa</a:t>
            </a:r>
            <a:r>
              <a:rPr lang="ro-RO" sz="2800" dirty="0"/>
              <a:t>re, </a:t>
            </a:r>
            <a:r>
              <a:rPr lang="en-US" sz="2800" dirty="0" err="1"/>
              <a:t>în</a:t>
            </a:r>
            <a:r>
              <a:rPr lang="en-US" sz="2800" dirty="0"/>
              <a:t> </a:t>
            </a:r>
            <a:r>
              <a:rPr lang="en-US" sz="2800" dirty="0" err="1"/>
              <a:t>rețeaua</a:t>
            </a:r>
            <a:r>
              <a:rPr lang="en-US" sz="2800" dirty="0"/>
              <a:t> </a:t>
            </a:r>
            <a:r>
              <a:rPr lang="ro-RO" sz="2800" dirty="0"/>
              <a:t>ISTIS, </a:t>
            </a:r>
            <a:r>
              <a:rPr lang="en-US" sz="2800" dirty="0" err="1"/>
              <a:t>în</a:t>
            </a:r>
            <a:r>
              <a:rPr lang="en-US" sz="2800" dirty="0"/>
              <a:t> </a:t>
            </a:r>
            <a:r>
              <a:rPr lang="en-US" sz="2800" dirty="0" err="1"/>
              <a:t>perioada</a:t>
            </a:r>
            <a:r>
              <a:rPr lang="en-US" sz="2800" dirty="0"/>
              <a:t> 2023-2025</a:t>
            </a:r>
          </a:p>
        </p:txBody>
      </p:sp>
      <p:pic>
        <p:nvPicPr>
          <p:cNvPr id="1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6995" y="34179892"/>
            <a:ext cx="12670332" cy="761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extLst>
              <a:ext uri="{FF2B5EF4-FFF2-40B4-BE49-F238E27FC236}">
                <a16:creationId xmlns:a16="http://schemas.microsoft.com/office/drawing/2014/main" id="{7988A56F-51D0-4B39-A7A6-6E33427B7723}"/>
              </a:ext>
            </a:extLst>
          </p:cNvPr>
          <p:cNvPicPr>
            <a:picLocks noChangeAspect="1"/>
          </p:cNvPicPr>
          <p:nvPr/>
        </p:nvPicPr>
        <p:blipFill>
          <a:blip r:embed="rId3"/>
          <a:stretch>
            <a:fillRect/>
          </a:stretch>
        </p:blipFill>
        <p:spPr>
          <a:xfrm>
            <a:off x="23300791" y="6722"/>
            <a:ext cx="5734027" cy="4906435"/>
          </a:xfrm>
          <a:prstGeom prst="rect">
            <a:avLst/>
          </a:prstGeom>
        </p:spPr>
      </p:pic>
      <p:pic>
        <p:nvPicPr>
          <p:cNvPr id="30" name="Picture 29">
            <a:extLst>
              <a:ext uri="{FF2B5EF4-FFF2-40B4-BE49-F238E27FC236}">
                <a16:creationId xmlns:a16="http://schemas.microsoft.com/office/drawing/2014/main" id="{80C88B1D-11E1-444F-84BC-802E95948EB6}"/>
              </a:ext>
            </a:extLst>
          </p:cNvPr>
          <p:cNvPicPr>
            <a:picLocks noChangeAspect="1"/>
          </p:cNvPicPr>
          <p:nvPr/>
        </p:nvPicPr>
        <p:blipFill>
          <a:blip r:embed="rId4"/>
          <a:stretch>
            <a:fillRect/>
          </a:stretch>
        </p:blipFill>
        <p:spPr>
          <a:xfrm>
            <a:off x="602660" y="943081"/>
            <a:ext cx="2584490" cy="3425669"/>
          </a:xfrm>
          <a:prstGeom prst="rect">
            <a:avLst/>
          </a:prstGeom>
        </p:spPr>
      </p:pic>
      <p:pic>
        <p:nvPicPr>
          <p:cNvPr id="5" name="Picture 4">
            <a:extLst>
              <a:ext uri="{FF2B5EF4-FFF2-40B4-BE49-F238E27FC236}">
                <a16:creationId xmlns:a16="http://schemas.microsoft.com/office/drawing/2014/main" id="{5D90BC54-FCD5-4802-B784-80064E846036}"/>
              </a:ext>
            </a:extLst>
          </p:cNvPr>
          <p:cNvPicPr>
            <a:picLocks noChangeAspect="1"/>
          </p:cNvPicPr>
          <p:nvPr/>
        </p:nvPicPr>
        <p:blipFill>
          <a:blip r:embed="rId5"/>
          <a:stretch>
            <a:fillRect/>
          </a:stretch>
        </p:blipFill>
        <p:spPr>
          <a:xfrm>
            <a:off x="15405058" y="16293036"/>
            <a:ext cx="4913802" cy="26428451"/>
          </a:xfrm>
          <a:prstGeom prst="rect">
            <a:avLst/>
          </a:prstGeom>
        </p:spPr>
      </p:pic>
    </p:spTree>
    <p:extLst>
      <p:ext uri="{BB962C8B-B14F-4D97-AF65-F5344CB8AC3E}">
        <p14:creationId xmlns:p14="http://schemas.microsoft.com/office/powerpoint/2010/main" val="14782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2567" y="5244409"/>
            <a:ext cx="28797858" cy="0"/>
          </a:xfrm>
          <a:prstGeom prst="line">
            <a:avLst/>
          </a:prstGeom>
          <a:ln w="127000"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673337" y="5629834"/>
            <a:ext cx="25580355" cy="3785652"/>
          </a:xfrm>
          <a:prstGeom prst="rect">
            <a:avLst/>
          </a:prstGeom>
          <a:noFill/>
        </p:spPr>
        <p:txBody>
          <a:bodyPr wrap="square" rtlCol="0">
            <a:spAutoFit/>
          </a:bodyPr>
          <a:lstStyle/>
          <a:p>
            <a:pPr algn="ctr"/>
            <a:r>
              <a:rPr lang="ro-RO" sz="8000" b="1" dirty="0">
                <a:latin typeface="Times New Roman" panose="02020603050405020304" pitchFamily="18" charset="0"/>
                <a:ea typeface="Times New Roman" panose="02020603050405020304" pitchFamily="18" charset="0"/>
              </a:rPr>
              <a:t>HIGH-PERFORMANCE SUNFLOWER HYBRIDS FROM NARDI FUNDULEA FOR MODERN AGRICULTURE</a:t>
            </a:r>
          </a:p>
        </p:txBody>
      </p:sp>
      <p:sp>
        <p:nvSpPr>
          <p:cNvPr id="19" name="TextBox 18"/>
          <p:cNvSpPr txBox="1"/>
          <p:nvPr/>
        </p:nvSpPr>
        <p:spPr>
          <a:xfrm>
            <a:off x="417672" y="9415486"/>
            <a:ext cx="27656483" cy="646331"/>
          </a:xfrm>
          <a:prstGeom prst="rect">
            <a:avLst/>
          </a:prstGeom>
          <a:noFill/>
        </p:spPr>
        <p:txBody>
          <a:bodyPr wrap="square" rtlCol="0">
            <a:spAutoFit/>
          </a:bodyPr>
          <a:lstStyle/>
          <a:p>
            <a:pPr algn="r"/>
            <a:r>
              <a:rPr lang="ro-RO" sz="3600" b="1" dirty="0">
                <a:latin typeface="Times New Roman" panose="02020603050405020304" pitchFamily="18" charset="0"/>
                <a:ea typeface="Times New Roman" panose="02020603050405020304" pitchFamily="18" charset="0"/>
              </a:rPr>
              <a:t>Pacureanu Joiţa Maria and Anton Florin Gabr</a:t>
            </a:r>
            <a:r>
              <a:rPr lang="en-US" sz="3600" b="1" dirty="0" err="1">
                <a:latin typeface="Times New Roman" panose="02020603050405020304" pitchFamily="18" charset="0"/>
                <a:ea typeface="Times New Roman" panose="02020603050405020304" pitchFamily="18" charset="0"/>
              </a:rPr>
              <a:t>iel</a:t>
            </a:r>
            <a:endParaRPr lang="ro-RO" sz="3600" b="1" i="1" dirty="0">
              <a:latin typeface="Arial" charset="0"/>
              <a:ea typeface="Arial" charset="0"/>
              <a:cs typeface="Arial" charset="0"/>
            </a:endParaRPr>
          </a:p>
        </p:txBody>
      </p:sp>
      <p:sp>
        <p:nvSpPr>
          <p:cNvPr id="20" name="TextBox 19"/>
          <p:cNvSpPr txBox="1"/>
          <p:nvPr/>
        </p:nvSpPr>
        <p:spPr>
          <a:xfrm>
            <a:off x="417673" y="10268057"/>
            <a:ext cx="28019974" cy="5632311"/>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ro-RO" sz="4000" b="1" dirty="0">
                <a:effectLst/>
                <a:latin typeface="Arial" panose="020B0604020202020204" pitchFamily="34" charset="0"/>
                <a:ea typeface="Times New Roman" panose="02020603050405020304" pitchFamily="18" charset="0"/>
                <a:cs typeface="Arial" panose="020B0604020202020204" pitchFamily="34" charset="0"/>
              </a:rPr>
              <a:t>INTRODUCTION</a:t>
            </a:r>
            <a:r>
              <a:rPr lang="ro-RO" sz="4000" b="1" dirty="0">
                <a:latin typeface="Arial" charset="0"/>
                <a:ea typeface="Arial" charset="0"/>
                <a:cs typeface="Arial" charset="0"/>
              </a:rPr>
              <a:t>:</a:t>
            </a:r>
            <a:endParaRPr lang="en-US" sz="4000" b="1" dirty="0">
              <a:latin typeface="Arial" charset="0"/>
              <a:ea typeface="Arial" charset="0"/>
              <a:cs typeface="Arial" charset="0"/>
            </a:endParaRPr>
          </a:p>
          <a:p>
            <a:pPr algn="just"/>
            <a:r>
              <a:rPr lang="en-US" sz="4000" dirty="0"/>
              <a:t>NARDI </a:t>
            </a:r>
            <a:r>
              <a:rPr lang="en-US" sz="4000" dirty="0" err="1"/>
              <a:t>Fundulea</a:t>
            </a:r>
            <a:r>
              <a:rPr lang="en-US" sz="4000" dirty="0"/>
              <a:t> offers a new generation of high-performance sunflower hybrids specifically developed to meet the demands of modern, sustainable agriculture. These hybrids are the result of advanced research and breeding programs, combining high yield potential with excellent adaptability to diverse environmental conditions.</a:t>
            </a:r>
          </a:p>
          <a:p>
            <a:pPr algn="just"/>
            <a:r>
              <a:rPr lang="en-US" sz="4000" dirty="0"/>
              <a:t>Designed for efficiency and resilience, NARDI </a:t>
            </a:r>
            <a:r>
              <a:rPr lang="en-US" sz="4000" dirty="0" err="1"/>
              <a:t>Fundulea</a:t>
            </a:r>
            <a:r>
              <a:rPr lang="en-US" sz="4000" dirty="0"/>
              <a:t> sunflower hybrids demonstrate strong tolerance to drought, diseases, and pests, ensuring stable production even under challenging climate conditions. They are optimized for superior oil content and quality, making them ideal for both food and industrial applications.</a:t>
            </a:r>
          </a:p>
          <a:p>
            <a:pPr algn="just"/>
            <a:r>
              <a:rPr lang="en-US" sz="4000" dirty="0"/>
              <a:t>By integrating innovation with practical farming needs, these hybrids support farmers in achieving higher productivity, improved profitability, and long-term agricultural sustainability.</a:t>
            </a:r>
            <a:endParaRPr lang="ro-RO" sz="4000" b="1" dirty="0">
              <a:latin typeface="Arial" charset="0"/>
              <a:ea typeface="Arial" charset="0"/>
              <a:cs typeface="Arial" charset="0"/>
            </a:endParaRPr>
          </a:p>
        </p:txBody>
      </p:sp>
      <p:cxnSp>
        <p:nvCxnSpPr>
          <p:cNvPr id="24" name="Straight Connector 23"/>
          <p:cNvCxnSpPr/>
          <p:nvPr/>
        </p:nvCxnSpPr>
        <p:spPr>
          <a:xfrm>
            <a:off x="2567" y="5316670"/>
            <a:ext cx="28797858"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67" y="5442262"/>
            <a:ext cx="28797858"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496078" y="884687"/>
            <a:ext cx="23808267" cy="3785652"/>
          </a:xfrm>
          <a:prstGeom prst="rect">
            <a:avLst/>
          </a:prstGeom>
          <a:noFill/>
        </p:spPr>
        <p:txBody>
          <a:bodyPr wrap="square" rtlCol="0">
            <a:spAutoFit/>
          </a:bodyPr>
          <a:lstStyle/>
          <a:p>
            <a:pPr algn="ctr"/>
            <a:r>
              <a:rPr lang="ro-RO" sz="6000" b="1" dirty="0">
                <a:latin typeface="Arial Black" panose="020B0A04020102020204" pitchFamily="34" charset="0"/>
              </a:rPr>
              <a:t>Conferința anuală</a:t>
            </a:r>
            <a:endParaRPr lang="en-US" sz="6000" b="1" dirty="0">
              <a:latin typeface="Arial Black" panose="020B0A04020102020204" pitchFamily="34" charset="0"/>
            </a:endParaRPr>
          </a:p>
          <a:p>
            <a:pPr algn="ctr"/>
            <a:r>
              <a:rPr lang="en-US" sz="6000" b="1" dirty="0">
                <a:latin typeface="Arial Black" panose="020B0A04020102020204" pitchFamily="34" charset="0"/>
              </a:rPr>
              <a:t>"</a:t>
            </a:r>
            <a:r>
              <a:rPr lang="en-US" sz="6000" b="1" dirty="0" err="1">
                <a:latin typeface="Arial Black" panose="020B0A04020102020204" pitchFamily="34" charset="0"/>
              </a:rPr>
              <a:t>Realizări</a:t>
            </a:r>
            <a:r>
              <a:rPr lang="en-US" sz="6000" b="1" dirty="0">
                <a:latin typeface="Arial Black" panose="020B0A04020102020204" pitchFamily="34" charset="0"/>
              </a:rPr>
              <a:t> </a:t>
            </a:r>
            <a:r>
              <a:rPr lang="en-US" sz="6000" b="1" dirty="0" err="1">
                <a:latin typeface="Arial Black" panose="020B0A04020102020204" pitchFamily="34" charset="0"/>
              </a:rPr>
              <a:t>și</a:t>
            </a:r>
            <a:r>
              <a:rPr lang="en-US" sz="6000" b="1" dirty="0">
                <a:latin typeface="Arial Black" panose="020B0A04020102020204" pitchFamily="34" charset="0"/>
              </a:rPr>
              <a:t> perspective </a:t>
            </a:r>
            <a:r>
              <a:rPr lang="en-US" sz="6000" b="1" dirty="0" err="1">
                <a:latin typeface="Arial Black" panose="020B0A04020102020204" pitchFamily="34" charset="0"/>
              </a:rPr>
              <a:t>în</a:t>
            </a:r>
            <a:r>
              <a:rPr lang="en-US" sz="6000" b="1" dirty="0">
                <a:latin typeface="Arial Black" panose="020B0A04020102020204" pitchFamily="34" charset="0"/>
              </a:rPr>
              <a:t> </a:t>
            </a:r>
            <a:r>
              <a:rPr lang="en-US" sz="6000" b="1" dirty="0" err="1">
                <a:latin typeface="Arial Black" panose="020B0A04020102020204" pitchFamily="34" charset="0"/>
              </a:rPr>
              <a:t>cercetarea</a:t>
            </a:r>
            <a:r>
              <a:rPr lang="ro-MD" sz="6000" b="1" dirty="0">
                <a:latin typeface="Arial Black" panose="020B0A04020102020204" pitchFamily="34" charset="0"/>
              </a:rPr>
              <a:t> </a:t>
            </a:r>
            <a:r>
              <a:rPr lang="en-US" sz="6000" b="1" dirty="0" err="1">
                <a:latin typeface="Arial Black" panose="020B0A04020102020204" pitchFamily="34" charset="0"/>
              </a:rPr>
              <a:t>agricolă</a:t>
            </a:r>
            <a:r>
              <a:rPr lang="en-US" sz="6000" b="1" dirty="0">
                <a:latin typeface="Arial Black" panose="020B0A04020102020204" pitchFamily="34" charset="0"/>
              </a:rPr>
              <a:t> </a:t>
            </a:r>
          </a:p>
          <a:p>
            <a:pPr algn="ctr"/>
            <a:r>
              <a:rPr lang="en-US" sz="6000" b="1" dirty="0" err="1">
                <a:latin typeface="Arial Black" panose="020B0A04020102020204" pitchFamily="34" charset="0"/>
              </a:rPr>
              <a:t>și</a:t>
            </a:r>
            <a:r>
              <a:rPr lang="en-US" sz="6000" b="1" dirty="0">
                <a:latin typeface="Arial Black" panose="020B0A04020102020204" pitchFamily="34" charset="0"/>
              </a:rPr>
              <a:t> </a:t>
            </a:r>
            <a:r>
              <a:rPr lang="en-US" sz="6000" b="1" dirty="0" err="1">
                <a:latin typeface="Arial Black" panose="020B0A04020102020204" pitchFamily="34" charset="0"/>
              </a:rPr>
              <a:t>silvică</a:t>
            </a:r>
            <a:r>
              <a:rPr lang="en-US" sz="6000" b="1" dirty="0">
                <a:latin typeface="Arial Black" panose="020B0A04020102020204" pitchFamily="34" charset="0"/>
              </a:rPr>
              <a:t> </a:t>
            </a:r>
            <a:r>
              <a:rPr lang="en-US" sz="6000" b="1" dirty="0" err="1">
                <a:latin typeface="Arial Black" panose="020B0A04020102020204" pitchFamily="34" charset="0"/>
              </a:rPr>
              <a:t>românească</a:t>
            </a:r>
            <a:r>
              <a:rPr lang="en-US" sz="6000" b="1" dirty="0">
                <a:latin typeface="Arial Black" panose="020B0A04020102020204" pitchFamily="34" charset="0"/>
              </a:rPr>
              <a:t>”</a:t>
            </a:r>
          </a:p>
          <a:p>
            <a:pPr algn="ctr"/>
            <a:r>
              <a:rPr lang="en-US" sz="6000" b="1" dirty="0">
                <a:latin typeface="Arial Black" panose="020B0A04020102020204" pitchFamily="34" charset="0"/>
              </a:rPr>
              <a:t>Edi</a:t>
            </a:r>
            <a:r>
              <a:rPr lang="ro-RO" sz="6000" b="1" dirty="0">
                <a:latin typeface="Arial Black" panose="020B0A04020102020204" pitchFamily="34" charset="0"/>
              </a:rPr>
              <a:t>ția a V-a – 2</a:t>
            </a:r>
            <a:r>
              <a:rPr lang="en-US" sz="6000" b="1" dirty="0">
                <a:latin typeface="Arial Black" panose="020B0A04020102020204" pitchFamily="34" charset="0"/>
              </a:rPr>
              <a:t>8</a:t>
            </a:r>
            <a:r>
              <a:rPr lang="ro-RO" sz="6000" b="1" dirty="0">
                <a:latin typeface="Arial Black" panose="020B0A04020102020204" pitchFamily="34" charset="0"/>
              </a:rPr>
              <a:t> mai 2026</a:t>
            </a:r>
          </a:p>
        </p:txBody>
      </p:sp>
      <p:sp>
        <p:nvSpPr>
          <p:cNvPr id="7" name="TextBox 6"/>
          <p:cNvSpPr txBox="1"/>
          <p:nvPr/>
        </p:nvSpPr>
        <p:spPr>
          <a:xfrm>
            <a:off x="20740446" y="16531255"/>
            <a:ext cx="7709705" cy="1384995"/>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2800" dirty="0"/>
              <a:t>Sunflower hybrid registered in in the Romanian Official Variety List (SIVTR) by NARDI </a:t>
            </a:r>
            <a:r>
              <a:rPr lang="en-US" sz="2800" dirty="0" err="1"/>
              <a:t>Fundulea</a:t>
            </a:r>
            <a:r>
              <a:rPr lang="en-US" sz="2800" dirty="0"/>
              <a:t>,</a:t>
            </a:r>
          </a:p>
          <a:p>
            <a:pPr algn="ctr"/>
            <a:r>
              <a:rPr lang="en-US" sz="2800" dirty="0"/>
              <a:t> in period 2019-2026</a:t>
            </a:r>
          </a:p>
        </p:txBody>
      </p:sp>
      <p:sp>
        <p:nvSpPr>
          <p:cNvPr id="9" name="Rectangle 8"/>
          <p:cNvSpPr/>
          <p:nvPr/>
        </p:nvSpPr>
        <p:spPr>
          <a:xfrm>
            <a:off x="417672" y="16515921"/>
            <a:ext cx="13710345" cy="1732782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en-US" sz="4000" dirty="0"/>
              <a:t>Sunflower (</a:t>
            </a:r>
            <a:r>
              <a:rPr lang="en-US" sz="4000" i="1" dirty="0"/>
              <a:t>Helianthus </a:t>
            </a:r>
            <a:r>
              <a:rPr lang="en-US" sz="4000" i="1" dirty="0" err="1"/>
              <a:t>annuus</a:t>
            </a:r>
            <a:r>
              <a:rPr lang="en-US" sz="4000" i="1" dirty="0"/>
              <a:t> </a:t>
            </a:r>
            <a:r>
              <a:rPr lang="en-US" sz="4000" dirty="0"/>
              <a:t>L.) is one of the most important oil crops worldwide, ranking fourth in global oilseed production. In the context of increasing market demands and climate change pressures, the development of high-performing sunflower hybrids has become a key objective for maintaining crop competitiveness, yield stability, and product quality.</a:t>
            </a:r>
          </a:p>
          <a:p>
            <a:pPr algn="just"/>
            <a:r>
              <a:rPr lang="en-US" sz="4000" dirty="0"/>
              <a:t>At NARDI </a:t>
            </a:r>
            <a:r>
              <a:rPr lang="en-US" sz="4000" dirty="0" err="1"/>
              <a:t>Fundulea</a:t>
            </a:r>
            <a:r>
              <a:rPr lang="en-US" sz="4000" dirty="0"/>
              <a:t>, breeding programs have focused on the development of new sunflower hybrids with high yield potential, improved oil quality, and enhanced adaptability. These hybrids have been selected for resistance or tolerance to major biotic and abiotic stresses, including herbicide tolerance (</a:t>
            </a:r>
            <a:r>
              <a:rPr lang="en-US" sz="4000" dirty="0" err="1"/>
              <a:t>imazamox</a:t>
            </a:r>
            <a:r>
              <a:rPr lang="en-US" sz="4000" dirty="0"/>
              <a:t> and </a:t>
            </a:r>
            <a:r>
              <a:rPr lang="en-US" sz="4000" dirty="0" err="1"/>
              <a:t>tribenuron</a:t>
            </a:r>
            <a:r>
              <a:rPr lang="en-US" sz="4000" dirty="0"/>
              <a:t>-methyl), resistance to important pathogens, and tolerance to broomrape (</a:t>
            </a:r>
            <a:r>
              <a:rPr lang="en-US" sz="4000" i="1" dirty="0" err="1"/>
              <a:t>Orobanche</a:t>
            </a:r>
            <a:r>
              <a:rPr lang="en-US" sz="4000" i="1" dirty="0"/>
              <a:t> </a:t>
            </a:r>
            <a:r>
              <a:rPr lang="en-US" sz="4000" i="1" dirty="0" err="1"/>
              <a:t>cumana</a:t>
            </a:r>
            <a:r>
              <a:rPr lang="en-US" sz="4000" dirty="0"/>
              <a:t>), including newly identified virulent races.</a:t>
            </a:r>
          </a:p>
          <a:p>
            <a:pPr algn="just"/>
            <a:r>
              <a:rPr lang="en-US" sz="4000" dirty="0"/>
              <a:t>In addition, the newly developed hybrids exhibit improved tolerance to drought conditions and low temperatures during germination and early growth stages, making them suitable for variable climatic conditions. 14 sunflower hybrids with such characteristics are already registered in the Romanian Official Variety List (SIVTR), while additional genotypes are currently under comparative testing. These advanced breeding lines also demonstrate improved oil quality, with some showing increased protein content, contributing to their added value for the seed market.</a:t>
            </a:r>
          </a:p>
          <a:p>
            <a:pPr algn="just"/>
            <a:r>
              <a:rPr lang="en-US" sz="4000" dirty="0"/>
              <a:t>Overall, the sunflower breeding activity at NARDI </a:t>
            </a:r>
            <a:r>
              <a:rPr lang="en-US" sz="4000" dirty="0" err="1"/>
              <a:t>Fundulea</a:t>
            </a:r>
            <a:r>
              <a:rPr lang="en-US" sz="4000" dirty="0"/>
              <a:t> aims to deliver competitive hybrids that combine high yield performance, stability, and quality traits required by modern agriculture and the evolving seed market.</a:t>
            </a:r>
          </a:p>
        </p:txBody>
      </p:sp>
      <p:graphicFrame>
        <p:nvGraphicFramePr>
          <p:cNvPr id="2" name="Table 1"/>
          <p:cNvGraphicFramePr>
            <a:graphicFrameLocks noGrp="1"/>
          </p:cNvGraphicFramePr>
          <p:nvPr>
            <p:extLst/>
          </p:nvPr>
        </p:nvGraphicFramePr>
        <p:xfrm>
          <a:off x="20525351" y="18100133"/>
          <a:ext cx="7924800" cy="10456926"/>
        </p:xfrm>
        <a:graphic>
          <a:graphicData uri="http://schemas.openxmlformats.org/drawingml/2006/table">
            <a:tbl>
              <a:tblPr firstRow="1" firstCol="1" bandRow="1">
                <a:tableStyleId>{5C22544A-7EE6-4342-B048-85BDC9FD1C3A}</a:tableStyleId>
              </a:tblPr>
              <a:tblGrid>
                <a:gridCol w="531895">
                  <a:extLst>
                    <a:ext uri="{9D8B030D-6E8A-4147-A177-3AD203B41FA5}">
                      <a16:colId xmlns:a16="http://schemas.microsoft.com/office/drawing/2014/main" val="20000"/>
                    </a:ext>
                  </a:extLst>
                </a:gridCol>
                <a:gridCol w="2668505">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514600">
                  <a:extLst>
                    <a:ext uri="{9D8B030D-6E8A-4147-A177-3AD203B41FA5}">
                      <a16:colId xmlns:a16="http://schemas.microsoft.com/office/drawing/2014/main" val="20003"/>
                    </a:ext>
                  </a:extLst>
                </a:gridCol>
              </a:tblGrid>
              <a:tr h="0">
                <a:tc>
                  <a:txBody>
                    <a:bodyPr/>
                    <a:lstStyle/>
                    <a:p>
                      <a:pP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marL="768985">
                        <a:lnSpc>
                          <a:spcPct val="115000"/>
                        </a:lnSpc>
                        <a:spcAft>
                          <a:spcPts val="0"/>
                        </a:spcAft>
                      </a:pPr>
                      <a:r>
                        <a:rPr lang="fr-CA" sz="2200" dirty="0">
                          <a:effectLst/>
                        </a:rPr>
                        <a:t> </a:t>
                      </a:r>
                      <a:endParaRPr lang="en-US" sz="1100" dirty="0">
                        <a:effectLst/>
                      </a:endParaRPr>
                    </a:p>
                    <a:p>
                      <a:pPr>
                        <a:lnSpc>
                          <a:spcPct val="115000"/>
                        </a:lnSpc>
                        <a:spcAft>
                          <a:spcPts val="0"/>
                        </a:spcAft>
                      </a:pPr>
                      <a:r>
                        <a:rPr lang="en-US" sz="2200" dirty="0">
                          <a:effectLst/>
                        </a:rPr>
                        <a:t>Sunflower hybrid</a:t>
                      </a:r>
                      <a:endParaRPr lang="en-U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n-US" sz="2200" dirty="0">
                          <a:effectLst/>
                        </a:rPr>
                        <a:t>Sunflower cultivation system</a:t>
                      </a:r>
                      <a:endParaRPr lang="en-US" sz="1100" dirty="0">
                        <a:effectLst/>
                        <a:latin typeface="Calibri"/>
                        <a:ea typeface="Calibri"/>
                        <a:cs typeface="Times New Roman"/>
                      </a:endParaRPr>
                    </a:p>
                  </a:txBody>
                  <a:tcPr marL="68580" marR="68580" marT="0" marB="0"/>
                </a:tc>
                <a:tc>
                  <a:txBody>
                    <a:bodyPr/>
                    <a:lstStyle/>
                    <a:p>
                      <a:pPr>
                        <a:lnSpc>
                          <a:spcPct val="115000"/>
                        </a:lnSpc>
                        <a:spcAft>
                          <a:spcPts val="0"/>
                        </a:spcAft>
                      </a:pPr>
                      <a:r>
                        <a:rPr lang="en-US" sz="2200" dirty="0">
                          <a:effectLst/>
                        </a:rPr>
                        <a:t>Year of registration</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0">
                <a:tc>
                  <a:txBody>
                    <a:bodyPr/>
                    <a:lstStyle/>
                    <a:p>
                      <a:pPr>
                        <a:lnSpc>
                          <a:spcPct val="115000"/>
                        </a:lnSpc>
                        <a:spcAft>
                          <a:spcPts val="0"/>
                        </a:spcAft>
                      </a:pPr>
                      <a:r>
                        <a:rPr lang="en-US" sz="2200">
                          <a:effectLst/>
                        </a:rPr>
                        <a:t>1</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FD15E27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Express Sun</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0">
                <a:tc>
                  <a:txBody>
                    <a:bodyPr/>
                    <a:lstStyle/>
                    <a:p>
                      <a:pPr>
                        <a:lnSpc>
                          <a:spcPct val="115000"/>
                        </a:lnSpc>
                        <a:spcAft>
                          <a:spcPts val="0"/>
                        </a:spcAft>
                      </a:pPr>
                      <a:r>
                        <a:rPr lang="en-US" sz="2200">
                          <a:effectLst/>
                        </a:rPr>
                        <a:t>2</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FD18CL58</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Clear Field</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0">
                <a:tc>
                  <a:txBody>
                    <a:bodyPr/>
                    <a:lstStyle/>
                    <a:p>
                      <a:pPr>
                        <a:lnSpc>
                          <a:spcPct val="115000"/>
                        </a:lnSpc>
                        <a:spcAft>
                          <a:spcPts val="0"/>
                        </a:spcAft>
                      </a:pPr>
                      <a:r>
                        <a:rPr lang="en-US" sz="2200">
                          <a:effectLst/>
                        </a:rPr>
                        <a:t>3</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FD18E41</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Express Sun</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0">
                <a:tc>
                  <a:txBody>
                    <a:bodyPr/>
                    <a:lstStyle/>
                    <a:p>
                      <a:pPr>
                        <a:lnSpc>
                          <a:spcPct val="115000"/>
                        </a:lnSpc>
                        <a:spcAft>
                          <a:spcPts val="0"/>
                        </a:spcAft>
                      </a:pPr>
                      <a:r>
                        <a:rPr lang="en-US" sz="2200">
                          <a:effectLst/>
                        </a:rPr>
                        <a:t>4</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FD19E42</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Express Sun</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2020</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0">
                <a:tc>
                  <a:txBody>
                    <a:bodyPr/>
                    <a:lstStyle/>
                    <a:p>
                      <a:pPr>
                        <a:lnSpc>
                          <a:spcPct val="115000"/>
                        </a:lnSpc>
                        <a:spcAft>
                          <a:spcPts val="0"/>
                        </a:spcAft>
                      </a:pPr>
                      <a:r>
                        <a:rPr lang="en-US" sz="2200">
                          <a:effectLst/>
                        </a:rPr>
                        <a:t>5</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FD21E45</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Express Sun</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2022</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0">
                <a:tc>
                  <a:txBody>
                    <a:bodyPr/>
                    <a:lstStyle/>
                    <a:p>
                      <a:pPr>
                        <a:lnSpc>
                          <a:spcPct val="115000"/>
                        </a:lnSpc>
                        <a:spcAft>
                          <a:spcPts val="0"/>
                        </a:spcAft>
                      </a:pPr>
                      <a:r>
                        <a:rPr lang="en-US" sz="2200">
                          <a:effectLst/>
                        </a:rPr>
                        <a:t>6</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FD22CL83</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2023</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0">
                <a:tc>
                  <a:txBody>
                    <a:bodyPr/>
                    <a:lstStyle/>
                    <a:p>
                      <a:pPr>
                        <a:lnSpc>
                          <a:spcPct val="115000"/>
                        </a:lnSpc>
                        <a:spcAft>
                          <a:spcPts val="0"/>
                        </a:spcAft>
                      </a:pPr>
                      <a:r>
                        <a:rPr lang="en-US" sz="2200">
                          <a:effectLst/>
                        </a:rPr>
                        <a:t>7</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FD22CLP32</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2023</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0">
                <a:tc>
                  <a:txBody>
                    <a:bodyPr/>
                    <a:lstStyle/>
                    <a:p>
                      <a:pPr>
                        <a:lnSpc>
                          <a:spcPct val="115000"/>
                        </a:lnSpc>
                        <a:spcAft>
                          <a:spcPts val="0"/>
                        </a:spcAft>
                      </a:pPr>
                      <a:r>
                        <a:rPr lang="en-US" sz="2200">
                          <a:effectLst/>
                        </a:rPr>
                        <a:t>8</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FD22CLP64</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2023</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0">
                <a:tc>
                  <a:txBody>
                    <a:bodyPr/>
                    <a:lstStyle/>
                    <a:p>
                      <a:pPr>
                        <a:lnSpc>
                          <a:spcPct val="115000"/>
                        </a:lnSpc>
                        <a:spcAft>
                          <a:spcPts val="0"/>
                        </a:spcAft>
                      </a:pPr>
                      <a:r>
                        <a:rPr lang="en-US" sz="2200">
                          <a:effectLst/>
                        </a:rPr>
                        <a:t>9</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FD22CLP84</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2024</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r h="0">
                <a:tc>
                  <a:txBody>
                    <a:bodyPr/>
                    <a:lstStyle/>
                    <a:p>
                      <a:pPr>
                        <a:lnSpc>
                          <a:spcPct val="115000"/>
                        </a:lnSpc>
                        <a:spcAft>
                          <a:spcPts val="0"/>
                        </a:spcAft>
                      </a:pPr>
                      <a:r>
                        <a:rPr lang="en-US" sz="2200">
                          <a:effectLst/>
                        </a:rPr>
                        <a:t>10</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FD24C22</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Conventional</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2025</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0"/>
                  </a:ext>
                </a:extLst>
              </a:tr>
              <a:tr h="0">
                <a:tc>
                  <a:txBody>
                    <a:bodyPr/>
                    <a:lstStyle/>
                    <a:p>
                      <a:pPr>
                        <a:lnSpc>
                          <a:spcPct val="115000"/>
                        </a:lnSpc>
                        <a:spcAft>
                          <a:spcPts val="0"/>
                        </a:spcAft>
                      </a:pPr>
                      <a:r>
                        <a:rPr lang="en-US" sz="2200">
                          <a:effectLst/>
                        </a:rPr>
                        <a:t>11</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FD24CLP33</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Clear Field Plus</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2025</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1"/>
                  </a:ext>
                </a:extLst>
              </a:tr>
              <a:tr h="0">
                <a:tc>
                  <a:txBody>
                    <a:bodyPr/>
                    <a:lstStyle/>
                    <a:p>
                      <a:pPr>
                        <a:lnSpc>
                          <a:spcPct val="115000"/>
                        </a:lnSpc>
                        <a:spcAft>
                          <a:spcPts val="0"/>
                        </a:spcAft>
                      </a:pPr>
                      <a:r>
                        <a:rPr lang="en-US" sz="2200">
                          <a:effectLst/>
                        </a:rPr>
                        <a:t>12</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FD25C72</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Conventional</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2026</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2"/>
                  </a:ext>
                </a:extLst>
              </a:tr>
              <a:tr h="0">
                <a:tc>
                  <a:txBody>
                    <a:bodyPr/>
                    <a:lstStyle/>
                    <a:p>
                      <a:pPr>
                        <a:lnSpc>
                          <a:spcPct val="115000"/>
                        </a:lnSpc>
                        <a:spcAft>
                          <a:spcPts val="0"/>
                        </a:spcAft>
                      </a:pPr>
                      <a:r>
                        <a:rPr lang="en-US" sz="2200">
                          <a:effectLst/>
                        </a:rPr>
                        <a:t>13</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FD25CLP32</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Clear Field Plus</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2026</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3"/>
                  </a:ext>
                </a:extLst>
              </a:tr>
              <a:tr h="0">
                <a:tc>
                  <a:txBody>
                    <a:bodyPr/>
                    <a:lstStyle/>
                    <a:p>
                      <a:pPr>
                        <a:lnSpc>
                          <a:spcPct val="115000"/>
                        </a:lnSpc>
                        <a:spcAft>
                          <a:spcPts val="0"/>
                        </a:spcAft>
                      </a:pPr>
                      <a:r>
                        <a:rPr lang="en-US" sz="2200">
                          <a:effectLst/>
                        </a:rPr>
                        <a:t>14</a:t>
                      </a:r>
                      <a:endParaRPr lang="en-US" sz="110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2200" dirty="0">
                          <a:effectLst/>
                        </a:rPr>
                        <a:t>PERFORMER</a:t>
                      </a:r>
                      <a:endParaRPr lang="en-US" sz="1100" dirty="0">
                        <a:effectLst/>
                      </a:endParaRPr>
                    </a:p>
                    <a:p>
                      <a:pPr algn="ctr">
                        <a:lnSpc>
                          <a:spcPct val="115000"/>
                        </a:lnSpc>
                        <a:spcAft>
                          <a:spcPts val="0"/>
                        </a:spcAft>
                      </a:pPr>
                      <a:r>
                        <a:rPr lang="en-US" sz="22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a:effectLst/>
                        </a:rPr>
                        <a:t>Conventional</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2200" dirty="0">
                          <a:effectLst/>
                        </a:rPr>
                        <a:t>1998</a:t>
                      </a:r>
                      <a:endParaRPr lang="en-US" sz="1100" dirty="0">
                        <a:effectLst/>
                      </a:endParaRPr>
                    </a:p>
                    <a:p>
                      <a:pPr algn="ctr">
                        <a:lnSpc>
                          <a:spcPct val="115000"/>
                        </a:lnSpc>
                        <a:spcAft>
                          <a:spcPts val="0"/>
                        </a:spcAft>
                      </a:pPr>
                      <a:r>
                        <a:rPr lang="en-US" sz="2200" dirty="0">
                          <a:effectLst/>
                        </a:rPr>
                        <a:t>re-registered 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4"/>
                  </a:ext>
                </a:extLst>
              </a:tr>
            </a:tbl>
          </a:graphicData>
        </a:graphic>
      </p:graphicFrame>
      <p:graphicFrame>
        <p:nvGraphicFramePr>
          <p:cNvPr id="3" name="Table 2"/>
          <p:cNvGraphicFramePr>
            <a:graphicFrameLocks noGrp="1"/>
          </p:cNvGraphicFramePr>
          <p:nvPr>
            <p:extLst/>
          </p:nvPr>
        </p:nvGraphicFramePr>
        <p:xfrm>
          <a:off x="20740446" y="30756824"/>
          <a:ext cx="7770651" cy="12169736"/>
        </p:xfrm>
        <a:graphic>
          <a:graphicData uri="http://schemas.openxmlformats.org/drawingml/2006/table">
            <a:tbl>
              <a:tblPr firstRow="1" firstCol="1" bandRow="1">
                <a:tableStyleId>{5C22544A-7EE6-4342-B048-85BDC9FD1C3A}</a:tableStyleId>
              </a:tblPr>
              <a:tblGrid>
                <a:gridCol w="609600">
                  <a:extLst>
                    <a:ext uri="{9D8B030D-6E8A-4147-A177-3AD203B41FA5}">
                      <a16:colId xmlns:a16="http://schemas.microsoft.com/office/drawing/2014/main" val="20000"/>
                    </a:ext>
                  </a:extLst>
                </a:gridCol>
                <a:gridCol w="2322351">
                  <a:extLst>
                    <a:ext uri="{9D8B030D-6E8A-4147-A177-3AD203B41FA5}">
                      <a16:colId xmlns:a16="http://schemas.microsoft.com/office/drawing/2014/main" val="20001"/>
                    </a:ext>
                  </a:extLst>
                </a:gridCol>
                <a:gridCol w="2247900">
                  <a:extLst>
                    <a:ext uri="{9D8B030D-6E8A-4147-A177-3AD203B41FA5}">
                      <a16:colId xmlns:a16="http://schemas.microsoft.com/office/drawing/2014/main" val="20002"/>
                    </a:ext>
                  </a:extLst>
                </a:gridCol>
                <a:gridCol w="2590800">
                  <a:extLst>
                    <a:ext uri="{9D8B030D-6E8A-4147-A177-3AD203B41FA5}">
                      <a16:colId xmlns:a16="http://schemas.microsoft.com/office/drawing/2014/main" val="20003"/>
                    </a:ext>
                  </a:extLst>
                </a:gridCol>
              </a:tblGrid>
              <a:tr h="936134">
                <a:tc>
                  <a:txBody>
                    <a:bodyPr/>
                    <a:lstStyle/>
                    <a:p>
                      <a:pPr algn="ctr">
                        <a:lnSpc>
                          <a:spcPct val="115000"/>
                        </a:lnSpc>
                        <a:spcAft>
                          <a:spcPts val="0"/>
                        </a:spcAft>
                      </a:pPr>
                      <a:r>
                        <a:rPr lang="en-US" sz="1800" dirty="0">
                          <a:effectLst/>
                        </a:rPr>
                        <a:t> No.</a:t>
                      </a:r>
                      <a:endParaRPr lang="en-US" sz="1100" dirty="0">
                        <a:effectLst/>
                        <a:latin typeface="Calibri"/>
                        <a:ea typeface="Calibri"/>
                        <a:cs typeface="Times New Roman"/>
                      </a:endParaRPr>
                    </a:p>
                  </a:txBody>
                  <a:tcPr marL="68580" marR="68580" marT="0" marB="0"/>
                </a:tc>
                <a:tc>
                  <a:txBody>
                    <a:bodyPr/>
                    <a:lstStyle/>
                    <a:p>
                      <a:pPr marL="768985" algn="ctr">
                        <a:lnSpc>
                          <a:spcPct val="115000"/>
                        </a:lnSpc>
                        <a:spcAft>
                          <a:spcPts val="0"/>
                        </a:spcAft>
                      </a:pPr>
                      <a:r>
                        <a:rPr lang="fr-CA" sz="1800" dirty="0">
                          <a:effectLst/>
                        </a:rPr>
                        <a:t> </a:t>
                      </a:r>
                      <a:endParaRPr lang="en-US" sz="1100" dirty="0">
                        <a:effectLst/>
                      </a:endParaRPr>
                    </a:p>
                    <a:p>
                      <a:pPr algn="ctr">
                        <a:lnSpc>
                          <a:spcPct val="115000"/>
                        </a:lnSpc>
                        <a:spcAft>
                          <a:spcPts val="0"/>
                        </a:spcAft>
                      </a:pPr>
                      <a:r>
                        <a:rPr lang="en-US" sz="1800" dirty="0">
                          <a:effectLst/>
                        </a:rPr>
                        <a:t>Sunflower hybrid</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Number of patent</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t>Year of patent granting</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0"/>
                  </a:ext>
                </a:extLst>
              </a:tr>
              <a:tr h="624089">
                <a:tc>
                  <a:txBody>
                    <a:bodyPr/>
                    <a:lstStyle/>
                    <a:p>
                      <a:pPr>
                        <a:lnSpc>
                          <a:spcPct val="115000"/>
                        </a:lnSpc>
                        <a:spcAft>
                          <a:spcPts val="0"/>
                        </a:spcAft>
                      </a:pPr>
                      <a:r>
                        <a:rPr lang="en-US" sz="1800" dirty="0">
                          <a:effectLst/>
                        </a:rPr>
                        <a:t>1</a:t>
                      </a:r>
                      <a:endParaRPr lang="en-US" sz="1100" dirty="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FD15C27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00530/02.04.2019</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2019</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r h="624089">
                <a:tc>
                  <a:txBody>
                    <a:bodyPr/>
                    <a:lstStyle/>
                    <a:p>
                      <a:pPr>
                        <a:lnSpc>
                          <a:spcPct val="115000"/>
                        </a:lnSpc>
                        <a:spcAft>
                          <a:spcPts val="0"/>
                        </a:spcAft>
                      </a:pPr>
                      <a:r>
                        <a:rPr lang="fr-CA" sz="1800" dirty="0">
                          <a:effectLst/>
                        </a:rPr>
                        <a:t>2</a:t>
                      </a:r>
                      <a:endParaRPr lang="en-US" sz="1100" dirty="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FD15C44</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00531/02.04.2019</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2019</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2"/>
                  </a:ext>
                </a:extLst>
              </a:tr>
              <a:tr h="624089">
                <a:tc>
                  <a:txBody>
                    <a:bodyPr/>
                    <a:lstStyle/>
                    <a:p>
                      <a:pPr>
                        <a:lnSpc>
                          <a:spcPct val="115000"/>
                        </a:lnSpc>
                        <a:spcAft>
                          <a:spcPts val="0"/>
                        </a:spcAft>
                      </a:pPr>
                      <a:r>
                        <a:rPr lang="fr-CA" sz="1800" dirty="0">
                          <a:effectLst/>
                        </a:rPr>
                        <a:t>3</a:t>
                      </a:r>
                      <a:endParaRPr lang="en-US" sz="1100" dirty="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FD16C50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00532/02.04.2019</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2019</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3"/>
                  </a:ext>
                </a:extLst>
              </a:tr>
              <a:tr h="624089">
                <a:tc>
                  <a:txBody>
                    <a:bodyPr/>
                    <a:lstStyle/>
                    <a:p>
                      <a:pPr>
                        <a:lnSpc>
                          <a:spcPct val="115000"/>
                        </a:lnSpc>
                        <a:spcAft>
                          <a:spcPts val="0"/>
                        </a:spcAft>
                      </a:pPr>
                      <a:r>
                        <a:rPr lang="fr-CA" sz="1800" dirty="0">
                          <a:effectLst/>
                        </a:rPr>
                        <a:t>4</a:t>
                      </a:r>
                      <a:endParaRPr lang="en-US" sz="1100" dirty="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FD15CL44</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00601/25.11.2020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4"/>
                  </a:ext>
                </a:extLst>
              </a:tr>
              <a:tr h="624089">
                <a:tc>
                  <a:txBody>
                    <a:bodyPr/>
                    <a:lstStyle/>
                    <a:p>
                      <a:pPr>
                        <a:lnSpc>
                          <a:spcPct val="115000"/>
                        </a:lnSpc>
                        <a:spcAft>
                          <a:spcPts val="0"/>
                        </a:spcAft>
                      </a:pPr>
                      <a:r>
                        <a:rPr lang="fr-CA" sz="1800">
                          <a:effectLst/>
                        </a:rPr>
                        <a:t>5</a:t>
                      </a:r>
                      <a:endParaRPr lang="en-US" sz="110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FD15E27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00602/25.11.2020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5"/>
                  </a:ext>
                </a:extLst>
              </a:tr>
              <a:tr h="624089">
                <a:tc>
                  <a:txBody>
                    <a:bodyPr/>
                    <a:lstStyle/>
                    <a:p>
                      <a:pPr>
                        <a:lnSpc>
                          <a:spcPct val="115000"/>
                        </a:lnSpc>
                        <a:spcAft>
                          <a:spcPts val="0"/>
                        </a:spcAft>
                      </a:pPr>
                      <a:r>
                        <a:rPr lang="fr-CA" sz="1800">
                          <a:effectLst/>
                        </a:rPr>
                        <a:t>6</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FD16CL50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00603/25.11.2020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6"/>
                  </a:ext>
                </a:extLst>
              </a:tr>
              <a:tr h="624089">
                <a:tc>
                  <a:txBody>
                    <a:bodyPr/>
                    <a:lstStyle/>
                    <a:p>
                      <a:pPr>
                        <a:lnSpc>
                          <a:spcPct val="115000"/>
                        </a:lnSpc>
                        <a:spcAft>
                          <a:spcPts val="0"/>
                        </a:spcAft>
                      </a:pPr>
                      <a:r>
                        <a:rPr lang="en-US" sz="1800">
                          <a:effectLst/>
                        </a:rPr>
                        <a:t>7</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FD18CL58</a:t>
                      </a:r>
                      <a:endParaRPr lang="en-US" sz="1100" dirty="0">
                        <a:effectLst/>
                      </a:endParaRPr>
                    </a:p>
                    <a:p>
                      <a:pPr algn="ctr">
                        <a:lnSpc>
                          <a:spcPct val="115000"/>
                        </a:lnSpc>
                        <a:spcAft>
                          <a:spcPts val="0"/>
                        </a:spcAft>
                      </a:pPr>
                      <a:r>
                        <a:rPr lang="en-US"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00604/25.11.2020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7"/>
                  </a:ext>
                </a:extLst>
              </a:tr>
              <a:tr h="624089">
                <a:tc>
                  <a:txBody>
                    <a:bodyPr/>
                    <a:lstStyle/>
                    <a:p>
                      <a:pPr>
                        <a:lnSpc>
                          <a:spcPct val="115000"/>
                        </a:lnSpc>
                        <a:spcAft>
                          <a:spcPts val="0"/>
                        </a:spcAft>
                      </a:pPr>
                      <a:r>
                        <a:rPr lang="en-US" sz="1800">
                          <a:effectLst/>
                        </a:rPr>
                        <a:t>8</a:t>
                      </a:r>
                      <a:endParaRPr lang="en-US" sz="110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FD18E41</a:t>
                      </a:r>
                      <a:endParaRPr lang="en-US" sz="1100" dirty="0">
                        <a:effectLst/>
                      </a:endParaRPr>
                    </a:p>
                    <a:p>
                      <a:pPr algn="ctr">
                        <a:lnSpc>
                          <a:spcPct val="115000"/>
                        </a:lnSpc>
                        <a:spcAft>
                          <a:spcPts val="0"/>
                        </a:spcAft>
                      </a:pPr>
                      <a:r>
                        <a:rPr lang="en-US"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00605/25.11.2020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2020</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8"/>
                  </a:ext>
                </a:extLst>
              </a:tr>
              <a:tr h="624089">
                <a:tc>
                  <a:txBody>
                    <a:bodyPr/>
                    <a:lstStyle/>
                    <a:p>
                      <a:pPr>
                        <a:lnSpc>
                          <a:spcPct val="115000"/>
                        </a:lnSpc>
                        <a:spcAft>
                          <a:spcPts val="0"/>
                        </a:spcAft>
                      </a:pPr>
                      <a:r>
                        <a:rPr lang="en-US" sz="1800">
                          <a:effectLst/>
                        </a:rPr>
                        <a:t>9</a:t>
                      </a:r>
                      <a:endParaRPr lang="en-US" sz="1100">
                        <a:effectLst/>
                        <a:latin typeface="Calibri"/>
                        <a:ea typeface="Calibri"/>
                        <a:cs typeface="Times New Roman"/>
                      </a:endParaRPr>
                    </a:p>
                  </a:txBody>
                  <a:tcPr marL="68580" marR="68580" marT="0" marB="0"/>
                </a:tc>
                <a:tc>
                  <a:txBody>
                    <a:bodyPr/>
                    <a:lstStyle/>
                    <a:p>
                      <a:pPr marL="76835" algn="ctr">
                        <a:lnSpc>
                          <a:spcPct val="115000"/>
                        </a:lnSpc>
                        <a:spcAft>
                          <a:spcPts val="0"/>
                        </a:spcAft>
                      </a:pPr>
                      <a:r>
                        <a:rPr lang="fr-CA" sz="1800" dirty="0">
                          <a:effectLst/>
                        </a:rPr>
                        <a:t>FD19E42</a:t>
                      </a:r>
                      <a:endParaRPr lang="en-US" sz="1100" dirty="0">
                        <a:effectLst/>
                      </a:endParaRPr>
                    </a:p>
                    <a:p>
                      <a:pPr algn="ctr">
                        <a:lnSpc>
                          <a:spcPct val="115000"/>
                        </a:lnSpc>
                        <a:spcAft>
                          <a:spcPts val="0"/>
                        </a:spcAft>
                      </a:pPr>
                      <a:r>
                        <a:rPr lang="en-US"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00611/15.12.2021</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a:effectLst/>
                        </a:rPr>
                        <a:t>2021</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9"/>
                  </a:ext>
                </a:extLst>
              </a:tr>
              <a:tr h="624089">
                <a:tc>
                  <a:txBody>
                    <a:bodyPr/>
                    <a:lstStyle/>
                    <a:p>
                      <a:pPr>
                        <a:lnSpc>
                          <a:spcPct val="115000"/>
                        </a:lnSpc>
                        <a:spcAft>
                          <a:spcPts val="0"/>
                        </a:spcAft>
                      </a:pPr>
                      <a:r>
                        <a:rPr lang="fr-CA" sz="1800">
                          <a:effectLst/>
                        </a:rPr>
                        <a:t>10</a:t>
                      </a:r>
                      <a:endParaRPr lang="en-US" sz="1100">
                        <a:effectLst/>
                        <a:latin typeface="Calibri"/>
                        <a:ea typeface="Calibri"/>
                        <a:cs typeface="Times New Roman"/>
                      </a:endParaRPr>
                    </a:p>
                  </a:txBody>
                  <a:tcPr marL="68580" marR="68580" marT="0" marB="0"/>
                </a:tc>
                <a:tc>
                  <a:txBody>
                    <a:bodyPr/>
                    <a:lstStyle/>
                    <a:p>
                      <a:pPr marL="457200" indent="-13335" algn="ctr">
                        <a:lnSpc>
                          <a:spcPct val="115000"/>
                        </a:lnSpc>
                        <a:spcAft>
                          <a:spcPts val="0"/>
                        </a:spcAft>
                      </a:pPr>
                      <a:r>
                        <a:rPr lang="fr-CA" sz="1800" dirty="0">
                          <a:effectLst/>
                        </a:rPr>
                        <a:t>FD20CL70</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00690/20.03.2023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0"/>
                  </a:ext>
                </a:extLst>
              </a:tr>
              <a:tr h="624089">
                <a:tc>
                  <a:txBody>
                    <a:bodyPr/>
                    <a:lstStyle/>
                    <a:p>
                      <a:pPr>
                        <a:lnSpc>
                          <a:spcPct val="115000"/>
                        </a:lnSpc>
                        <a:spcAft>
                          <a:spcPts val="0"/>
                        </a:spcAft>
                      </a:pPr>
                      <a:r>
                        <a:rPr lang="fr-CA" sz="1800">
                          <a:effectLst/>
                        </a:rPr>
                        <a:t>11</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LC 2115 A</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00691/20.03.2023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1"/>
                  </a:ext>
                </a:extLst>
              </a:tr>
              <a:tr h="624089">
                <a:tc>
                  <a:txBody>
                    <a:bodyPr/>
                    <a:lstStyle/>
                    <a:p>
                      <a:pPr>
                        <a:lnSpc>
                          <a:spcPct val="115000"/>
                        </a:lnSpc>
                        <a:spcAft>
                          <a:spcPts val="0"/>
                        </a:spcAft>
                      </a:pPr>
                      <a:r>
                        <a:rPr lang="fr-CA" sz="1800">
                          <a:effectLst/>
                        </a:rPr>
                        <a:t>12</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LC 2118 A</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00718/05.12.2023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2"/>
                  </a:ext>
                </a:extLst>
              </a:tr>
              <a:tr h="624089">
                <a:tc>
                  <a:txBody>
                    <a:bodyPr/>
                    <a:lstStyle/>
                    <a:p>
                      <a:pPr>
                        <a:lnSpc>
                          <a:spcPct val="115000"/>
                        </a:lnSpc>
                        <a:spcAft>
                          <a:spcPts val="0"/>
                        </a:spcAft>
                      </a:pPr>
                      <a:r>
                        <a:rPr lang="fr-CA" sz="1800">
                          <a:effectLst/>
                        </a:rPr>
                        <a:t>13</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FD21E45</a:t>
                      </a:r>
                      <a:endParaRPr lang="en-US" sz="1100" dirty="0">
                        <a:effectLst/>
                      </a:endParaRPr>
                    </a:p>
                    <a:p>
                      <a:pPr algn="ctr">
                        <a:lnSpc>
                          <a:spcPct val="115000"/>
                        </a:lnSpc>
                        <a:spcAft>
                          <a:spcPts val="0"/>
                        </a:spcAft>
                      </a:pPr>
                      <a:r>
                        <a:rPr lang="fr-CA" sz="1800" dirty="0">
                          <a:effectLst/>
                        </a:rPr>
                        <a:t> </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CA" sz="1800" dirty="0">
                          <a:effectLst/>
                        </a:rPr>
                        <a:t>00719/</a:t>
                      </a:r>
                      <a:r>
                        <a:rPr lang="en-US" sz="1800" dirty="0">
                          <a:effectLst/>
                        </a:rPr>
                        <a:t>05.12.2023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3"/>
                  </a:ext>
                </a:extLst>
              </a:tr>
              <a:tr h="624089">
                <a:tc>
                  <a:txBody>
                    <a:bodyPr/>
                    <a:lstStyle/>
                    <a:p>
                      <a:pPr>
                        <a:lnSpc>
                          <a:spcPct val="115000"/>
                        </a:lnSpc>
                        <a:spcAft>
                          <a:spcPts val="0"/>
                        </a:spcAft>
                      </a:pPr>
                      <a:r>
                        <a:rPr lang="fr-CA" sz="1800">
                          <a:effectLst/>
                        </a:rPr>
                        <a:t>14</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dirty="0">
                          <a:effectLst/>
                        </a:rPr>
                        <a:t>FD21CL77</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00720/05.12.2023</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2023</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4"/>
                  </a:ext>
                </a:extLst>
              </a:tr>
              <a:tr h="624089">
                <a:tc>
                  <a:txBody>
                    <a:bodyPr/>
                    <a:lstStyle/>
                    <a:p>
                      <a:pPr>
                        <a:lnSpc>
                          <a:spcPct val="115000"/>
                        </a:lnSpc>
                        <a:spcAft>
                          <a:spcPts val="0"/>
                        </a:spcAft>
                      </a:pPr>
                      <a:r>
                        <a:rPr lang="fr-CA" sz="1800">
                          <a:effectLst/>
                        </a:rPr>
                        <a:t>15</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a:effectLst/>
                        </a:rPr>
                        <a:t>FD22CL66</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00754/19.02.2025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2025</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5"/>
                  </a:ext>
                </a:extLst>
              </a:tr>
              <a:tr h="624089">
                <a:tc>
                  <a:txBody>
                    <a:bodyPr/>
                    <a:lstStyle/>
                    <a:p>
                      <a:pPr>
                        <a:lnSpc>
                          <a:spcPct val="115000"/>
                        </a:lnSpc>
                        <a:spcAft>
                          <a:spcPts val="0"/>
                        </a:spcAft>
                      </a:pPr>
                      <a:r>
                        <a:rPr lang="fr-CA" sz="1800">
                          <a:effectLst/>
                        </a:rPr>
                        <a:t>16</a:t>
                      </a:r>
                      <a:endParaRPr lang="en-US" sz="1100">
                        <a:effectLst/>
                        <a:latin typeface="Calibri"/>
                        <a:ea typeface="Calibri"/>
                        <a:cs typeface="Times New Roman"/>
                      </a:endParaRPr>
                    </a:p>
                  </a:txBody>
                  <a:tcPr marL="68580" marR="68580" marT="0" marB="0"/>
                </a:tc>
                <a:tc>
                  <a:txBody>
                    <a:bodyPr/>
                    <a:lstStyle/>
                    <a:p>
                      <a:pPr marL="457200" indent="-13335" algn="ctr">
                        <a:lnSpc>
                          <a:spcPct val="115000"/>
                        </a:lnSpc>
                        <a:spcAft>
                          <a:spcPts val="0"/>
                        </a:spcAft>
                      </a:pPr>
                      <a:r>
                        <a:rPr lang="fr-CA" sz="1800">
                          <a:effectLst/>
                        </a:rPr>
                        <a:t>FD22CL83</a:t>
                      </a:r>
                      <a:endParaRPr lang="en-US" sz="1100">
                        <a:effectLst/>
                      </a:endParaRPr>
                    </a:p>
                    <a:p>
                      <a:pPr algn="ctr">
                        <a:lnSpc>
                          <a:spcPct val="115000"/>
                        </a:lnSpc>
                        <a:spcAft>
                          <a:spcPts val="0"/>
                        </a:spcAft>
                      </a:pPr>
                      <a:r>
                        <a:rPr lang="en-US" sz="1800">
                          <a:effectLst/>
                        </a:rPr>
                        <a:t> </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00755/19.02.2025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2025</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6"/>
                  </a:ext>
                </a:extLst>
              </a:tr>
              <a:tr h="624089">
                <a:tc>
                  <a:txBody>
                    <a:bodyPr/>
                    <a:lstStyle/>
                    <a:p>
                      <a:pPr>
                        <a:lnSpc>
                          <a:spcPct val="115000"/>
                        </a:lnSpc>
                        <a:spcAft>
                          <a:spcPts val="0"/>
                        </a:spcAft>
                      </a:pPr>
                      <a:r>
                        <a:rPr lang="fr-CA" sz="1800">
                          <a:effectLst/>
                        </a:rPr>
                        <a:t>17</a:t>
                      </a:r>
                      <a:endParaRPr lang="en-US" sz="1100">
                        <a:effectLst/>
                        <a:latin typeface="Calibri"/>
                        <a:ea typeface="Calibri"/>
                        <a:cs typeface="Times New Roman"/>
                      </a:endParaRPr>
                    </a:p>
                  </a:txBody>
                  <a:tcPr marL="68580" marR="68580" marT="0" marB="0"/>
                </a:tc>
                <a:tc>
                  <a:txBody>
                    <a:bodyPr/>
                    <a:lstStyle/>
                    <a:p>
                      <a:pPr marL="457200" indent="13335" algn="ctr">
                        <a:lnSpc>
                          <a:spcPct val="115000"/>
                        </a:lnSpc>
                        <a:spcAft>
                          <a:spcPts val="0"/>
                        </a:spcAft>
                      </a:pPr>
                      <a:r>
                        <a:rPr lang="fr-CA" sz="1800">
                          <a:effectLst/>
                        </a:rPr>
                        <a:t>FD22CLP32</a:t>
                      </a:r>
                      <a:endParaRPr lang="en-US" sz="1100">
                        <a:effectLst/>
                      </a:endParaRPr>
                    </a:p>
                    <a:p>
                      <a:pPr algn="ctr">
                        <a:lnSpc>
                          <a:spcPct val="115000"/>
                        </a:lnSpc>
                        <a:spcAft>
                          <a:spcPts val="0"/>
                        </a:spcAft>
                      </a:pPr>
                      <a:r>
                        <a:rPr lang="en-US" sz="1800">
                          <a:effectLst/>
                        </a:rPr>
                        <a:t> </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00756/19.02.2025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a:effectLst/>
                        </a:rPr>
                        <a:t>2025</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17"/>
                  </a:ext>
                </a:extLst>
              </a:tr>
              <a:tr h="624089">
                <a:tc>
                  <a:txBody>
                    <a:bodyPr/>
                    <a:lstStyle/>
                    <a:p>
                      <a:pPr>
                        <a:lnSpc>
                          <a:spcPct val="115000"/>
                        </a:lnSpc>
                        <a:spcAft>
                          <a:spcPts val="0"/>
                        </a:spcAft>
                      </a:pPr>
                      <a:r>
                        <a:rPr lang="fr-CA" sz="1800">
                          <a:effectLst/>
                        </a:rPr>
                        <a:t>18</a:t>
                      </a:r>
                      <a:endParaRPr lang="en-US" sz="110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fr-CA" sz="1800">
                          <a:effectLst/>
                        </a:rPr>
                        <a:t>FD22CLP64</a:t>
                      </a:r>
                      <a:endParaRPr lang="en-US" sz="1100">
                        <a:effectLst/>
                      </a:endParaRPr>
                    </a:p>
                    <a:p>
                      <a:pPr algn="ctr">
                        <a:lnSpc>
                          <a:spcPct val="115000"/>
                        </a:lnSpc>
                        <a:spcAft>
                          <a:spcPts val="0"/>
                        </a:spcAft>
                      </a:pPr>
                      <a:r>
                        <a:rPr lang="en-US" sz="1800">
                          <a:effectLst/>
                        </a:rPr>
                        <a:t> </a:t>
                      </a:r>
                      <a:endParaRPr lang="en-US" sz="110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00757/19.02.2025</a:t>
                      </a:r>
                      <a:endParaRPr lang="en-US"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en-US" sz="1800" dirty="0">
                          <a:effectLst/>
                        </a:rPr>
                        <a:t>2025</a:t>
                      </a:r>
                      <a:endParaRPr lang="en-US" sz="1100" dirty="0">
                        <a:effectLst/>
                        <a:latin typeface="Calibri"/>
                        <a:ea typeface="Calibri"/>
                        <a:cs typeface="Times New Roman"/>
                      </a:endParaRPr>
                    </a:p>
                  </a:txBody>
                  <a:tcPr marL="68580" marR="68580" marT="0" marB="0"/>
                </a:tc>
                <a:extLst>
                  <a:ext uri="{0D108BD9-81ED-4DB2-BD59-A6C34878D82A}">
                    <a16:rowId xmlns:a16="http://schemas.microsoft.com/office/drawing/2014/main" val="10018"/>
                  </a:ext>
                </a:extLst>
              </a:tr>
            </a:tbl>
          </a:graphicData>
        </a:graphic>
      </p:graphicFrame>
      <p:sp>
        <p:nvSpPr>
          <p:cNvPr id="21" name="TextBox 20"/>
          <p:cNvSpPr txBox="1"/>
          <p:nvPr/>
        </p:nvSpPr>
        <p:spPr>
          <a:xfrm>
            <a:off x="20740446" y="29658382"/>
            <a:ext cx="7709705" cy="95410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sz="2800" dirty="0"/>
              <a:t>Patents registered by NARDI </a:t>
            </a:r>
            <a:r>
              <a:rPr lang="en-US" sz="2800" dirty="0" err="1"/>
              <a:t>Fundulea</a:t>
            </a:r>
            <a:r>
              <a:rPr lang="en-US" sz="2800" dirty="0"/>
              <a:t>,</a:t>
            </a:r>
          </a:p>
          <a:p>
            <a:pPr algn="ctr"/>
            <a:r>
              <a:rPr lang="en-US" sz="2800" dirty="0"/>
              <a:t> in period 2019-2025</a:t>
            </a:r>
          </a:p>
        </p:txBody>
      </p:sp>
      <p:pic>
        <p:nvPicPr>
          <p:cNvPr id="1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553" y="34092132"/>
            <a:ext cx="12856581" cy="7728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935047" y="41984593"/>
            <a:ext cx="12675592" cy="95410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en-US" sz="2800" dirty="0"/>
              <a:t>Average seed yield recorded by sunflower hybrids created by NARDI </a:t>
            </a:r>
            <a:r>
              <a:rPr lang="en-US" sz="2800" dirty="0" err="1"/>
              <a:t>Fundulea</a:t>
            </a:r>
            <a:r>
              <a:rPr lang="en-US" sz="2800" dirty="0"/>
              <a:t>, in test fields in Romanian Official Variety List (SIVTR) network during 2023-2025</a:t>
            </a:r>
          </a:p>
        </p:txBody>
      </p:sp>
      <p:pic>
        <p:nvPicPr>
          <p:cNvPr id="10" name="Picture 9">
            <a:extLst>
              <a:ext uri="{FF2B5EF4-FFF2-40B4-BE49-F238E27FC236}">
                <a16:creationId xmlns:a16="http://schemas.microsoft.com/office/drawing/2014/main" id="{CCF7D7BA-1115-4BE9-9FFC-6E8B6AB6A1FD}"/>
              </a:ext>
            </a:extLst>
          </p:cNvPr>
          <p:cNvPicPr>
            <a:picLocks noChangeAspect="1"/>
          </p:cNvPicPr>
          <p:nvPr/>
        </p:nvPicPr>
        <p:blipFill>
          <a:blip r:embed="rId3"/>
          <a:stretch>
            <a:fillRect/>
          </a:stretch>
        </p:blipFill>
        <p:spPr>
          <a:xfrm>
            <a:off x="23199950" y="35801"/>
            <a:ext cx="6208789" cy="5312675"/>
          </a:xfrm>
          <a:prstGeom prst="rect">
            <a:avLst/>
          </a:prstGeom>
        </p:spPr>
      </p:pic>
      <p:pic>
        <p:nvPicPr>
          <p:cNvPr id="15" name="Picture 14">
            <a:extLst>
              <a:ext uri="{FF2B5EF4-FFF2-40B4-BE49-F238E27FC236}">
                <a16:creationId xmlns:a16="http://schemas.microsoft.com/office/drawing/2014/main" id="{3BA82D6C-B28D-4EE5-B1FA-ED6A996C84EA}"/>
              </a:ext>
            </a:extLst>
          </p:cNvPr>
          <p:cNvPicPr>
            <a:picLocks noChangeAspect="1"/>
          </p:cNvPicPr>
          <p:nvPr/>
        </p:nvPicPr>
        <p:blipFill>
          <a:blip r:embed="rId4"/>
          <a:stretch>
            <a:fillRect/>
          </a:stretch>
        </p:blipFill>
        <p:spPr>
          <a:xfrm>
            <a:off x="957955" y="979303"/>
            <a:ext cx="2584490" cy="3425669"/>
          </a:xfrm>
          <a:prstGeom prst="rect">
            <a:avLst/>
          </a:prstGeom>
        </p:spPr>
      </p:pic>
      <p:pic>
        <p:nvPicPr>
          <p:cNvPr id="5" name="Picture 4">
            <a:extLst>
              <a:ext uri="{FF2B5EF4-FFF2-40B4-BE49-F238E27FC236}">
                <a16:creationId xmlns:a16="http://schemas.microsoft.com/office/drawing/2014/main" id="{C8A2771B-5616-427B-BA48-448E4F005879}"/>
              </a:ext>
            </a:extLst>
          </p:cNvPr>
          <p:cNvPicPr>
            <a:picLocks noChangeAspect="1"/>
          </p:cNvPicPr>
          <p:nvPr/>
        </p:nvPicPr>
        <p:blipFill>
          <a:blip r:embed="rId5"/>
          <a:stretch>
            <a:fillRect/>
          </a:stretch>
        </p:blipFill>
        <p:spPr>
          <a:xfrm>
            <a:off x="14944469" y="16531255"/>
            <a:ext cx="5060119" cy="26428451"/>
          </a:xfrm>
          <a:prstGeom prst="rect">
            <a:avLst/>
          </a:prstGeom>
        </p:spPr>
      </p:pic>
    </p:spTree>
    <p:extLst>
      <p:ext uri="{BB962C8B-B14F-4D97-AF65-F5344CB8AC3E}">
        <p14:creationId xmlns:p14="http://schemas.microsoft.com/office/powerpoint/2010/main" val="90034845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1885</TotalTime>
  <Words>1433</Words>
  <Application>Microsoft Office PowerPoint</Application>
  <PresentationFormat>Custom</PresentationFormat>
  <Paragraphs>346</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Black</vt:lpstr>
      <vt:lpstr>Calibri</vt:lpstr>
      <vt:lpstr>Calibri Light</vt:lpstr>
      <vt:lpstr>Times New Roman</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Cristina Zaharia | ASAS</cp:lastModifiedBy>
  <cp:revision>216</cp:revision>
  <cp:lastPrinted>2025-04-07T14:39:48Z</cp:lastPrinted>
  <dcterms:created xsi:type="dcterms:W3CDTF">2015-08-26T05:25:30Z</dcterms:created>
  <dcterms:modified xsi:type="dcterms:W3CDTF">2026-05-26T07:53:33Z</dcterms:modified>
</cp:coreProperties>
</file>